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94" r:id="rId2"/>
    <p:sldId id="298" r:id="rId3"/>
    <p:sldId id="296" r:id="rId4"/>
    <p:sldId id="302" r:id="rId5"/>
    <p:sldId id="301" r:id="rId6"/>
    <p:sldId id="300" r:id="rId7"/>
    <p:sldId id="299"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ss Slides" id="{559523D8-569D-5844-B458-3828E052187A}">
          <p14:sldIdLst>
            <p14:sldId id="294"/>
            <p14:sldId id="298"/>
            <p14:sldId id="296"/>
            <p14:sldId id="302"/>
            <p14:sldId id="301"/>
            <p14:sldId id="300"/>
            <p14:sldId id="29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E20C46-BEF2-4E7A-5B81-650871B4A9DE}" v="1" dt="2026-09-15T06:08:18.9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46"/>
    <p:restoredTop sz="93101"/>
  </p:normalViewPr>
  <p:slideViewPr>
    <p:cSldViewPr snapToGrid="0">
      <p:cViewPr varScale="1">
        <p:scale>
          <a:sx n="115" d="100"/>
          <a:sy n="115" d="100"/>
        </p:scale>
        <p:origin x="119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celle Batticci" userId="25678a3e-85e1-4ce0-a186-a5766f548df4" providerId="ADAL" clId="{B0AED590-D90C-4144-B56D-CF4626BE632B}"/>
    <pc:docChg chg="modSld">
      <pc:chgData name="Marcelle Batticci" userId="25678a3e-85e1-4ce0-a186-a5766f548df4" providerId="ADAL" clId="{B0AED590-D90C-4144-B56D-CF4626BE632B}" dt="2026-09-16T05:19:38.641" v="0" actId="20577"/>
      <pc:docMkLst>
        <pc:docMk/>
      </pc:docMkLst>
      <pc:sldChg chg="modSp mod">
        <pc:chgData name="Marcelle Batticci" userId="25678a3e-85e1-4ce0-a186-a5766f548df4" providerId="ADAL" clId="{B0AED590-D90C-4144-B56D-CF4626BE632B}" dt="2026-09-16T05:19:38.641" v="0" actId="20577"/>
        <pc:sldMkLst>
          <pc:docMk/>
          <pc:sldMk cId="2424372115" sldId="299"/>
        </pc:sldMkLst>
        <pc:spChg chg="mod">
          <ac:chgData name="Marcelle Batticci" userId="25678a3e-85e1-4ce0-a186-a5766f548df4" providerId="ADAL" clId="{B0AED590-D90C-4144-B56D-CF4626BE632B}" dt="2026-09-16T05:19:38.641" v="0" actId="20577"/>
          <ac:spMkLst>
            <pc:docMk/>
            <pc:sldMk cId="2424372115" sldId="299"/>
            <ac:spMk id="3" creationId="{44C98394-9317-ADFD-5E87-5429B0E6CA4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B961CD-D7EC-EA4A-9CE5-F91D94D14C35}" type="datetimeFigureOut">
              <a:rPr lang="en-US" smtClean="0"/>
              <a:t>9/16/2026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B5613D-81B0-984F-979C-CE358ED17A24}" type="slidenum">
              <a:rPr lang="en-US" smtClean="0"/>
              <a:t>‹#›</a:t>
            </a:fld>
            <a:endParaRPr lang="en-US"/>
          </a:p>
        </p:txBody>
      </p:sp>
    </p:spTree>
    <p:extLst>
      <p:ext uri="{BB962C8B-B14F-4D97-AF65-F5344CB8AC3E}">
        <p14:creationId xmlns:p14="http://schemas.microsoft.com/office/powerpoint/2010/main" val="2205245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A6B5613D-81B0-984F-979C-CE358ED17A24}" type="slidenum">
              <a:rPr lang="en-US" smtClean="0"/>
              <a:t>1</a:t>
            </a:fld>
            <a:endParaRPr lang="en-US"/>
          </a:p>
        </p:txBody>
      </p:sp>
    </p:spTree>
    <p:extLst>
      <p:ext uri="{BB962C8B-B14F-4D97-AF65-F5344CB8AC3E}">
        <p14:creationId xmlns:p14="http://schemas.microsoft.com/office/powerpoint/2010/main" val="4008175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A6B5613D-81B0-984F-979C-CE358ED17A24}" type="slidenum">
              <a:rPr lang="en-US" smtClean="0"/>
              <a:t>3</a:t>
            </a:fld>
            <a:endParaRPr lang="en-US"/>
          </a:p>
        </p:txBody>
      </p:sp>
    </p:spTree>
    <p:extLst>
      <p:ext uri="{BB962C8B-B14F-4D97-AF65-F5344CB8AC3E}">
        <p14:creationId xmlns:p14="http://schemas.microsoft.com/office/powerpoint/2010/main" val="12403666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AU"/>
          </a:p>
        </p:txBody>
      </p:sp>
      <p:sp>
        <p:nvSpPr>
          <p:cNvPr id="4" name="Date Placeholder 3"/>
          <p:cNvSpPr>
            <a:spLocks noGrp="1"/>
          </p:cNvSpPr>
          <p:nvPr>
            <p:ph type="dt" sz="half" idx="10"/>
          </p:nvPr>
        </p:nvSpPr>
        <p:spPr/>
        <p:txBody>
          <a:bodyPr/>
          <a:lstStyle/>
          <a:p>
            <a:fld id="{E1173489-5217-4786-AB86-5CA24E2945B4}" type="datetimeFigureOut">
              <a:rPr lang="en-AU" smtClean="0"/>
              <a:t>16/09/2026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C81975C-7C69-4FA8-B86E-B5E2DF9621AA}" type="slidenum">
              <a:rPr lang="en-AU" smtClean="0"/>
              <a:t>‹#›</a:t>
            </a:fld>
            <a:endParaRPr lang="en-AU"/>
          </a:p>
        </p:txBody>
      </p:sp>
    </p:spTree>
    <p:extLst>
      <p:ext uri="{BB962C8B-B14F-4D97-AF65-F5344CB8AC3E}">
        <p14:creationId xmlns:p14="http://schemas.microsoft.com/office/powerpoint/2010/main" val="906257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AU"/>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p:cNvSpPr>
            <a:spLocks noGrp="1"/>
          </p:cNvSpPr>
          <p:nvPr>
            <p:ph type="dt" sz="half" idx="10"/>
          </p:nvPr>
        </p:nvSpPr>
        <p:spPr/>
        <p:txBody>
          <a:bodyPr/>
          <a:lstStyle/>
          <a:p>
            <a:fld id="{E1173489-5217-4786-AB86-5CA24E2945B4}" type="datetimeFigureOut">
              <a:rPr lang="en-AU" smtClean="0"/>
              <a:t>16/09/2026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C81975C-7C69-4FA8-B86E-B5E2DF9621AA}" type="slidenum">
              <a:rPr lang="en-AU" smtClean="0"/>
              <a:t>‹#›</a:t>
            </a:fld>
            <a:endParaRPr lang="en-AU"/>
          </a:p>
        </p:txBody>
      </p:sp>
    </p:spTree>
    <p:extLst>
      <p:ext uri="{BB962C8B-B14F-4D97-AF65-F5344CB8AC3E}">
        <p14:creationId xmlns:p14="http://schemas.microsoft.com/office/powerpoint/2010/main" val="966518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E1173489-5217-4786-AB86-5CA24E2945B4}" type="datetimeFigureOut">
              <a:rPr lang="en-AU" smtClean="0"/>
              <a:t>16/09/2026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C81975C-7C69-4FA8-B86E-B5E2DF9621AA}" type="slidenum">
              <a:rPr lang="en-AU" smtClean="0"/>
              <a:t>‹#›</a:t>
            </a:fld>
            <a:endParaRPr lang="en-AU"/>
          </a:p>
        </p:txBody>
      </p:sp>
    </p:spTree>
    <p:extLst>
      <p:ext uri="{BB962C8B-B14F-4D97-AF65-F5344CB8AC3E}">
        <p14:creationId xmlns:p14="http://schemas.microsoft.com/office/powerpoint/2010/main" val="658676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5" name="Date Placeholder 4"/>
          <p:cNvSpPr>
            <a:spLocks noGrp="1"/>
          </p:cNvSpPr>
          <p:nvPr>
            <p:ph type="dt" sz="half" idx="10"/>
          </p:nvPr>
        </p:nvSpPr>
        <p:spPr/>
        <p:txBody>
          <a:bodyPr/>
          <a:lstStyle/>
          <a:p>
            <a:fld id="{E1173489-5217-4786-AB86-5CA24E2945B4}" type="datetimeFigureOut">
              <a:rPr lang="en-AU" smtClean="0"/>
              <a:t>16/09/2026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C81975C-7C69-4FA8-B86E-B5E2DF9621AA}" type="slidenum">
              <a:rPr lang="en-AU" smtClean="0"/>
              <a:t>‹#›</a:t>
            </a:fld>
            <a:endParaRPr lang="en-AU"/>
          </a:p>
        </p:txBody>
      </p:sp>
    </p:spTree>
    <p:extLst>
      <p:ext uri="{BB962C8B-B14F-4D97-AF65-F5344CB8AC3E}">
        <p14:creationId xmlns:p14="http://schemas.microsoft.com/office/powerpoint/2010/main" val="1592140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7" name="Date Placeholder 6"/>
          <p:cNvSpPr>
            <a:spLocks noGrp="1"/>
          </p:cNvSpPr>
          <p:nvPr>
            <p:ph type="dt" sz="half" idx="10"/>
          </p:nvPr>
        </p:nvSpPr>
        <p:spPr/>
        <p:txBody>
          <a:bodyPr/>
          <a:lstStyle/>
          <a:p>
            <a:fld id="{E1173489-5217-4786-AB86-5CA24E2945B4}" type="datetimeFigureOut">
              <a:rPr lang="en-AU" smtClean="0"/>
              <a:t>16/09/2026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4C81975C-7C69-4FA8-B86E-B5E2DF9621AA}" type="slidenum">
              <a:rPr lang="en-AU" smtClean="0"/>
              <a:t>‹#›</a:t>
            </a:fld>
            <a:endParaRPr lang="en-AU"/>
          </a:p>
        </p:txBody>
      </p:sp>
    </p:spTree>
    <p:extLst>
      <p:ext uri="{BB962C8B-B14F-4D97-AF65-F5344CB8AC3E}">
        <p14:creationId xmlns:p14="http://schemas.microsoft.com/office/powerpoint/2010/main" val="1357471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AU"/>
          </a:p>
        </p:txBody>
      </p:sp>
      <p:sp>
        <p:nvSpPr>
          <p:cNvPr id="3" name="Date Placeholder 2"/>
          <p:cNvSpPr>
            <a:spLocks noGrp="1"/>
          </p:cNvSpPr>
          <p:nvPr>
            <p:ph type="dt" sz="half" idx="10"/>
          </p:nvPr>
        </p:nvSpPr>
        <p:spPr/>
        <p:txBody>
          <a:bodyPr/>
          <a:lstStyle/>
          <a:p>
            <a:fld id="{E1173489-5217-4786-AB86-5CA24E2945B4}" type="datetimeFigureOut">
              <a:rPr lang="en-AU" smtClean="0"/>
              <a:t>16/09/2026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4C81975C-7C69-4FA8-B86E-B5E2DF9621AA}" type="slidenum">
              <a:rPr lang="en-AU" smtClean="0"/>
              <a:t>‹#›</a:t>
            </a:fld>
            <a:endParaRPr lang="en-AU"/>
          </a:p>
        </p:txBody>
      </p:sp>
    </p:spTree>
    <p:extLst>
      <p:ext uri="{BB962C8B-B14F-4D97-AF65-F5344CB8AC3E}">
        <p14:creationId xmlns:p14="http://schemas.microsoft.com/office/powerpoint/2010/main" val="709035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173489-5217-4786-AB86-5CA24E2945B4}" type="datetimeFigureOut">
              <a:rPr lang="en-AU" smtClean="0"/>
              <a:t>16/09/2026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4C81975C-7C69-4FA8-B86E-B5E2DF9621AA}" type="slidenum">
              <a:rPr lang="en-AU" smtClean="0"/>
              <a:t>‹#›</a:t>
            </a:fld>
            <a:endParaRPr lang="en-AU"/>
          </a:p>
        </p:txBody>
      </p:sp>
    </p:spTree>
    <p:extLst>
      <p:ext uri="{BB962C8B-B14F-4D97-AF65-F5344CB8AC3E}">
        <p14:creationId xmlns:p14="http://schemas.microsoft.com/office/powerpoint/2010/main" val="2040368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E1173489-5217-4786-AB86-5CA24E2945B4}" type="datetimeFigureOut">
              <a:rPr lang="en-AU" smtClean="0"/>
              <a:t>16/09/2026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C81975C-7C69-4FA8-B86E-B5E2DF9621AA}" type="slidenum">
              <a:rPr lang="en-AU" smtClean="0"/>
              <a:t>‹#›</a:t>
            </a:fld>
            <a:endParaRPr lang="en-AU"/>
          </a:p>
        </p:txBody>
      </p:sp>
    </p:spTree>
    <p:extLst>
      <p:ext uri="{BB962C8B-B14F-4D97-AF65-F5344CB8AC3E}">
        <p14:creationId xmlns:p14="http://schemas.microsoft.com/office/powerpoint/2010/main" val="1184874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E1173489-5217-4786-AB86-5CA24E2945B4}" type="datetimeFigureOut">
              <a:rPr lang="en-AU" smtClean="0"/>
              <a:t>16/09/2026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C81975C-7C69-4FA8-B86E-B5E2DF9621AA}" type="slidenum">
              <a:rPr lang="en-AU" smtClean="0"/>
              <a:t>‹#›</a:t>
            </a:fld>
            <a:endParaRPr lang="en-AU"/>
          </a:p>
        </p:txBody>
      </p:sp>
    </p:spTree>
    <p:extLst>
      <p:ext uri="{BB962C8B-B14F-4D97-AF65-F5344CB8AC3E}">
        <p14:creationId xmlns:p14="http://schemas.microsoft.com/office/powerpoint/2010/main" val="1069718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p:cNvSpPr>
            <a:spLocks noGrp="1"/>
          </p:cNvSpPr>
          <p:nvPr>
            <p:ph type="dt" sz="half" idx="10"/>
          </p:nvPr>
        </p:nvSpPr>
        <p:spPr/>
        <p:txBody>
          <a:bodyPr/>
          <a:lstStyle/>
          <a:p>
            <a:fld id="{E1173489-5217-4786-AB86-5CA24E2945B4}" type="datetimeFigureOut">
              <a:rPr lang="en-AU" smtClean="0"/>
              <a:t>16/09/2026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C81975C-7C69-4FA8-B86E-B5E2DF9621AA}" type="slidenum">
              <a:rPr lang="en-AU" smtClean="0"/>
              <a:t>‹#›</a:t>
            </a:fld>
            <a:endParaRPr lang="en-AU"/>
          </a:p>
        </p:txBody>
      </p:sp>
    </p:spTree>
    <p:extLst>
      <p:ext uri="{BB962C8B-B14F-4D97-AF65-F5344CB8AC3E}">
        <p14:creationId xmlns:p14="http://schemas.microsoft.com/office/powerpoint/2010/main" val="3743493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p:cNvSpPr>
            <a:spLocks noGrp="1"/>
          </p:cNvSpPr>
          <p:nvPr>
            <p:ph type="dt" sz="half" idx="10"/>
          </p:nvPr>
        </p:nvSpPr>
        <p:spPr/>
        <p:txBody>
          <a:bodyPr/>
          <a:lstStyle/>
          <a:p>
            <a:fld id="{E1173489-5217-4786-AB86-5CA24E2945B4}" type="datetimeFigureOut">
              <a:rPr lang="en-AU" smtClean="0"/>
              <a:t>16/09/2026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C81975C-7C69-4FA8-B86E-B5E2DF9621AA}" type="slidenum">
              <a:rPr lang="en-AU" smtClean="0"/>
              <a:t>‹#›</a:t>
            </a:fld>
            <a:endParaRPr lang="en-AU"/>
          </a:p>
        </p:txBody>
      </p:sp>
    </p:spTree>
    <p:extLst>
      <p:ext uri="{BB962C8B-B14F-4D97-AF65-F5344CB8AC3E}">
        <p14:creationId xmlns:p14="http://schemas.microsoft.com/office/powerpoint/2010/main" val="2779329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173489-5217-4786-AB86-5CA24E2945B4}" type="datetimeFigureOut">
              <a:rPr lang="en-AU" smtClean="0"/>
              <a:t>16/09/2026</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81975C-7C69-4FA8-B86E-B5E2DF9621AA}" type="slidenum">
              <a:rPr lang="en-AU" smtClean="0"/>
              <a:t>‹#›</a:t>
            </a:fld>
            <a:endParaRPr lang="en-AU"/>
          </a:p>
        </p:txBody>
      </p:sp>
    </p:spTree>
    <p:extLst>
      <p:ext uri="{BB962C8B-B14F-4D97-AF65-F5344CB8AC3E}">
        <p14:creationId xmlns:p14="http://schemas.microsoft.com/office/powerpoint/2010/main" val="8311992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unsplash.com/photos/a-couple-of-candles-that-are-lit-up-in-the-dark-9frkg0DSP5o" TargetMode="External"/><Relationship Id="rId2" Type="http://schemas.openxmlformats.org/officeDocument/2006/relationships/hyperlink" Target="https://www.pexels.com/search/potter%20creativity/" TargetMode="External"/><Relationship Id="rId1" Type="http://schemas.openxmlformats.org/officeDocument/2006/relationships/slideLayout" Target="../slideLayouts/slideLayout2.xml"/><Relationship Id="rId4" Type="http://schemas.openxmlformats.org/officeDocument/2006/relationships/hyperlink" Target="https://unsplash.com/photos/wooden-sign-pointing-future-and-past-9cgMKmZyhH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15D60F4-078F-8D3F-F10C-249F4C915071}"/>
              </a:ext>
            </a:extLst>
          </p:cNvPr>
          <p:cNvPicPr>
            <a:picLocks noChangeAspect="1"/>
          </p:cNvPicPr>
          <p:nvPr/>
        </p:nvPicPr>
        <p:blipFill>
          <a:blip r:embed="rId3">
            <a:extLst>
              <a:ext uri="{28A0092B-C50C-407E-A947-70E740481C1C}">
                <a14:useLocalDpi xmlns:a14="http://schemas.microsoft.com/office/drawing/2010/main" val="0"/>
              </a:ext>
            </a:extLst>
          </a:blip>
          <a:srcRect l="20251" r="20251"/>
          <a:stretch/>
        </p:blipFill>
        <p:spPr>
          <a:xfrm>
            <a:off x="20" y="10"/>
            <a:ext cx="7252212" cy="6857990"/>
          </a:xfrm>
          <a:prstGeom prst="rect">
            <a:avLst/>
          </a:prstGeom>
        </p:spPr>
      </p:pic>
      <p:sp>
        <p:nvSpPr>
          <p:cNvPr id="27" name="Rectangle 26">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10A60E1-4E8E-92D9-C3D4-729DE5FA5FDB}"/>
              </a:ext>
            </a:extLst>
          </p:cNvPr>
          <p:cNvSpPr>
            <a:spLocks noGrp="1"/>
          </p:cNvSpPr>
          <p:nvPr>
            <p:ph type="title"/>
          </p:nvPr>
        </p:nvSpPr>
        <p:spPr>
          <a:xfrm>
            <a:off x="5498758" y="2201550"/>
            <a:ext cx="3576736" cy="3692028"/>
          </a:xfrm>
          <a:noFill/>
        </p:spPr>
        <p:txBody>
          <a:bodyPr vert="horz" lIns="91440" tIns="45720" rIns="91440" bIns="45720" rtlCol="0" anchor="b">
            <a:normAutofit fontScale="90000"/>
          </a:bodyPr>
          <a:lstStyle/>
          <a:p>
            <a:pPr algn="l">
              <a:lnSpc>
                <a:spcPct val="100000"/>
              </a:lnSpc>
            </a:pPr>
            <a:r>
              <a:rPr lang="en-AU" sz="3100" dirty="0"/>
              <a:t>“Go out as disciples, generously offering your talents, creativity, wisdom and experience in order to bring the message of God’s tenderness and compassion to the entire human family.” </a:t>
            </a:r>
            <a:br>
              <a:rPr lang="en-AU" sz="3100" dirty="0"/>
            </a:br>
            <a:br>
              <a:rPr lang="en-US" sz="2500" dirty="0"/>
            </a:br>
            <a:r>
              <a:rPr lang="en-US" sz="1300" dirty="0"/>
              <a:t>Pope Francis </a:t>
            </a:r>
            <a:r>
              <a:rPr lang="en-AU" sz="1300" dirty="0"/>
              <a:t>Message for World Mission Sunday 2016</a:t>
            </a:r>
            <a:endParaRPr lang="en-US" sz="1300" dirty="0"/>
          </a:p>
        </p:txBody>
      </p:sp>
      <p:sp>
        <p:nvSpPr>
          <p:cNvPr id="6" name="TextBox 5">
            <a:extLst>
              <a:ext uri="{FF2B5EF4-FFF2-40B4-BE49-F238E27FC236}">
                <a16:creationId xmlns:a16="http://schemas.microsoft.com/office/drawing/2014/main" id="{0470DDDE-D57C-B3AE-61F4-A0B7C8E169EC}"/>
              </a:ext>
            </a:extLst>
          </p:cNvPr>
          <p:cNvSpPr txBox="1"/>
          <p:nvPr/>
        </p:nvSpPr>
        <p:spPr>
          <a:xfrm>
            <a:off x="4346684" y="6574832"/>
            <a:ext cx="4621426" cy="400110"/>
          </a:xfrm>
          <a:prstGeom prst="rect">
            <a:avLst/>
          </a:prstGeom>
          <a:noFill/>
        </p:spPr>
        <p:txBody>
          <a:bodyPr wrap="square">
            <a:spAutoFit/>
          </a:bodyPr>
          <a:lstStyle/>
          <a:p>
            <a:r>
              <a:rPr lang="en-AU" sz="1000" dirty="0"/>
              <a:t>Vitaly </a:t>
            </a:r>
            <a:r>
              <a:rPr lang="en-AU" sz="1000" dirty="0" err="1"/>
              <a:t>Gariev</a:t>
            </a:r>
            <a:r>
              <a:rPr lang="en-AU" sz="1000" dirty="0"/>
              <a:t> (n.d.)</a:t>
            </a:r>
          </a:p>
          <a:p>
            <a:endParaRPr lang="en-AU" sz="1000" dirty="0"/>
          </a:p>
        </p:txBody>
      </p:sp>
      <p:pic>
        <p:nvPicPr>
          <p:cNvPr id="7" name="Picture 6">
            <a:extLst>
              <a:ext uri="{FF2B5EF4-FFF2-40B4-BE49-F238E27FC236}">
                <a16:creationId xmlns:a16="http://schemas.microsoft.com/office/drawing/2014/main" id="{0C3C79DD-60D2-9EC3-D054-ECCA84EEA8B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8506" y="5531507"/>
            <a:ext cx="955667" cy="955667"/>
          </a:xfrm>
          <a:prstGeom prst="rect">
            <a:avLst/>
          </a:prstGeom>
        </p:spPr>
      </p:pic>
    </p:spTree>
    <p:extLst>
      <p:ext uri="{BB962C8B-B14F-4D97-AF65-F5344CB8AC3E}">
        <p14:creationId xmlns:p14="http://schemas.microsoft.com/office/powerpoint/2010/main" val="4287098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087F889-AD8C-9877-7662-7F9349EF252E}"/>
              </a:ext>
            </a:extLst>
          </p:cNvPr>
          <p:cNvPicPr>
            <a:picLocks noChangeAspect="1"/>
          </p:cNvPicPr>
          <p:nvPr/>
        </p:nvPicPr>
        <p:blipFill>
          <a:blip r:embed="rId2">
            <a:extLst>
              <a:ext uri="{28A0092B-C50C-407E-A947-70E740481C1C}">
                <a14:useLocalDpi xmlns:a14="http://schemas.microsoft.com/office/drawing/2010/main" val="0"/>
              </a:ext>
            </a:extLst>
          </a:blip>
          <a:srcRect t="11387" r="2" b="4142"/>
          <a:stretch>
            <a:fillRect/>
          </a:stretch>
        </p:blipFill>
        <p:spPr>
          <a:xfrm>
            <a:off x="4577270" y="10"/>
            <a:ext cx="4566728" cy="6857990"/>
          </a:xfrm>
          <a:prstGeom prst="rect">
            <a:avLst/>
          </a:prstGeom>
        </p:spPr>
      </p:pic>
      <p:sp useBgFill="1">
        <p:nvSpPr>
          <p:cNvPr id="39" name="Rectangle 38">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7268"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1" name="Rectangle 40">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7268"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EA32A-C4A8-20C2-E6AC-047DC7250BA4}"/>
              </a:ext>
            </a:extLst>
          </p:cNvPr>
          <p:cNvSpPr>
            <a:spLocks noGrp="1"/>
          </p:cNvSpPr>
          <p:nvPr>
            <p:ph type="title"/>
          </p:nvPr>
        </p:nvSpPr>
        <p:spPr>
          <a:xfrm>
            <a:off x="150313" y="3430612"/>
            <a:ext cx="4133404" cy="1628970"/>
          </a:xfrm>
        </p:spPr>
        <p:txBody>
          <a:bodyPr vert="horz" lIns="91440" tIns="45720" rIns="91440" bIns="45720" rtlCol="0" anchor="ctr">
            <a:normAutofit fontScale="90000"/>
          </a:bodyPr>
          <a:lstStyle/>
          <a:p>
            <a:pPr algn="l">
              <a:lnSpc>
                <a:spcPct val="90000"/>
              </a:lnSpc>
            </a:pPr>
            <a:r>
              <a:rPr lang="en-US" sz="4000" dirty="0"/>
              <a:t>‘Go out as disciples, generously sharing your gifts to bring God’s tenderness and compassion to all.’</a:t>
            </a:r>
            <a:br>
              <a:rPr lang="en-US" sz="1700" dirty="0"/>
            </a:br>
            <a:br>
              <a:rPr lang="en-US" sz="1700" dirty="0"/>
            </a:br>
            <a:r>
              <a:rPr lang="en-US" sz="1700" dirty="0"/>
              <a:t>Message for World Mission Day 2016</a:t>
            </a:r>
          </a:p>
        </p:txBody>
      </p:sp>
      <p:sp>
        <p:nvSpPr>
          <p:cNvPr id="4" name="TextBox 3">
            <a:extLst>
              <a:ext uri="{FF2B5EF4-FFF2-40B4-BE49-F238E27FC236}">
                <a16:creationId xmlns:a16="http://schemas.microsoft.com/office/drawing/2014/main" id="{668C835D-D1C7-5E90-CC67-B2707556C9BF}"/>
              </a:ext>
            </a:extLst>
          </p:cNvPr>
          <p:cNvSpPr txBox="1"/>
          <p:nvPr/>
        </p:nvSpPr>
        <p:spPr>
          <a:xfrm>
            <a:off x="6870304" y="6505414"/>
            <a:ext cx="3494817" cy="366266"/>
          </a:xfrm>
          <a:prstGeom prst="rect">
            <a:avLst/>
          </a:prstGeom>
        </p:spPr>
        <p:txBody>
          <a:bodyPr vert="horz" lIns="91440" tIns="45720" rIns="91440" bIns="45720" rtlCol="0" anchor="ctr">
            <a:normAutofit/>
          </a:bodyPr>
          <a:lstStyle/>
          <a:p>
            <a:pPr>
              <a:lnSpc>
                <a:spcPct val="90000"/>
              </a:lnSpc>
              <a:spcBef>
                <a:spcPts val="1000"/>
              </a:spcBef>
            </a:pPr>
            <a:r>
              <a:rPr lang="en-US" sz="1200" dirty="0">
                <a:solidFill>
                  <a:schemeClr val="bg2"/>
                </a:solidFill>
              </a:rPr>
              <a:t>Photo by Nathan J Hilton (n.d.)</a:t>
            </a:r>
          </a:p>
        </p:txBody>
      </p:sp>
      <p:pic>
        <p:nvPicPr>
          <p:cNvPr id="7" name="Picture 6">
            <a:extLst>
              <a:ext uri="{FF2B5EF4-FFF2-40B4-BE49-F238E27FC236}">
                <a16:creationId xmlns:a16="http://schemas.microsoft.com/office/drawing/2014/main" id="{F0B0C484-5AFC-9453-97F5-54E61613907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678084" y="0"/>
            <a:ext cx="955667" cy="955667"/>
          </a:xfrm>
          <a:prstGeom prst="rect">
            <a:avLst/>
          </a:prstGeom>
        </p:spPr>
      </p:pic>
    </p:spTree>
    <p:extLst>
      <p:ext uri="{BB962C8B-B14F-4D97-AF65-F5344CB8AC3E}">
        <p14:creationId xmlns:p14="http://schemas.microsoft.com/office/powerpoint/2010/main" val="2516577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6606E9A-8087-BFDC-356B-994C18F54BC9}"/>
            </a:ext>
          </a:extLst>
        </p:cNvPr>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459143B-BA5E-D419-3A2A-798C4C26E7C3}"/>
              </a:ext>
            </a:extLst>
          </p:cNvPr>
          <p:cNvPicPr>
            <a:picLocks noChangeAspect="1"/>
          </p:cNvPicPr>
          <p:nvPr/>
        </p:nvPicPr>
        <p:blipFill>
          <a:blip r:embed="rId3">
            <a:extLst>
              <a:ext uri="{28A0092B-C50C-407E-A947-70E740481C1C}">
                <a14:useLocalDpi xmlns:a14="http://schemas.microsoft.com/office/drawing/2010/main" val="0"/>
              </a:ext>
            </a:extLst>
          </a:blip>
          <a:srcRect t="6377" b="13244"/>
          <a:stretch>
            <a:fillRect/>
          </a:stretch>
        </p:blipFill>
        <p:spPr>
          <a:xfrm>
            <a:off x="20" y="-12516"/>
            <a:ext cx="7252212" cy="6857990"/>
          </a:xfrm>
          <a:prstGeom prst="rect">
            <a:avLst/>
          </a:prstGeom>
        </p:spPr>
      </p:pic>
      <p:sp>
        <p:nvSpPr>
          <p:cNvPr id="40" name="Rectangle 39">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9F28613-A1E9-572C-6DB6-7DA10D15636B}"/>
              </a:ext>
            </a:extLst>
          </p:cNvPr>
          <p:cNvSpPr>
            <a:spLocks noGrp="1"/>
          </p:cNvSpPr>
          <p:nvPr>
            <p:ph type="title"/>
          </p:nvPr>
        </p:nvSpPr>
        <p:spPr>
          <a:xfrm>
            <a:off x="5718267" y="2396882"/>
            <a:ext cx="3375152" cy="3692028"/>
          </a:xfrm>
          <a:noFill/>
        </p:spPr>
        <p:txBody>
          <a:bodyPr vert="horz" lIns="91440" tIns="45720" rIns="91440" bIns="45720" rtlCol="0" anchor="b">
            <a:normAutofit fontScale="90000"/>
          </a:bodyPr>
          <a:lstStyle/>
          <a:p>
            <a:pPr algn="l">
              <a:lnSpc>
                <a:spcPct val="90000"/>
              </a:lnSpc>
            </a:pPr>
            <a:r>
              <a:rPr lang="en-US" sz="3200" dirty="0"/>
              <a:t>"To have enough for oneself and nothing for anyone else is to be poor in everything that matters.”</a:t>
            </a:r>
            <a:br>
              <a:rPr lang="en-US" sz="2100" dirty="0"/>
            </a:br>
            <a:r>
              <a:rPr lang="en-US" sz="2100" dirty="0"/>
              <a:t> </a:t>
            </a:r>
            <a:br>
              <a:rPr lang="en-US" sz="2100" dirty="0"/>
            </a:br>
            <a:r>
              <a:rPr lang="en-US" sz="2100" dirty="0"/>
              <a:t>Chittister, (1992)</a:t>
            </a:r>
            <a:br>
              <a:rPr lang="en-US" sz="2100" dirty="0"/>
            </a:br>
            <a:br>
              <a:rPr lang="en-US" sz="2100" dirty="0"/>
            </a:br>
            <a:br>
              <a:rPr lang="en-US" sz="2100" dirty="0"/>
            </a:br>
            <a:br>
              <a:rPr lang="en-US" sz="2100" dirty="0"/>
            </a:br>
            <a:br>
              <a:rPr lang="en-US" sz="2100" dirty="0"/>
            </a:br>
            <a:endParaRPr lang="en-US" sz="2100" dirty="0"/>
          </a:p>
        </p:txBody>
      </p:sp>
      <p:pic>
        <p:nvPicPr>
          <p:cNvPr id="3" name="Picture 2">
            <a:extLst>
              <a:ext uri="{FF2B5EF4-FFF2-40B4-BE49-F238E27FC236}">
                <a16:creationId xmlns:a16="http://schemas.microsoft.com/office/drawing/2014/main" id="{D0B1300E-ABE8-BCB4-A5EA-48C93AACEFE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084" y="5813474"/>
            <a:ext cx="912165" cy="912165"/>
          </a:xfrm>
          <a:prstGeom prst="rect">
            <a:avLst/>
          </a:prstGeom>
        </p:spPr>
      </p:pic>
      <p:sp>
        <p:nvSpPr>
          <p:cNvPr id="8" name="TextBox 7">
            <a:extLst>
              <a:ext uri="{FF2B5EF4-FFF2-40B4-BE49-F238E27FC236}">
                <a16:creationId xmlns:a16="http://schemas.microsoft.com/office/drawing/2014/main" id="{D3DB364B-0868-C2B0-A091-7BBB8B50B07A}"/>
              </a:ext>
            </a:extLst>
          </p:cNvPr>
          <p:cNvSpPr txBox="1"/>
          <p:nvPr/>
        </p:nvSpPr>
        <p:spPr>
          <a:xfrm>
            <a:off x="2849670" y="6515454"/>
            <a:ext cx="4572000" cy="276999"/>
          </a:xfrm>
          <a:prstGeom prst="rect">
            <a:avLst/>
          </a:prstGeom>
          <a:noFill/>
        </p:spPr>
        <p:txBody>
          <a:bodyPr wrap="square">
            <a:spAutoFit/>
          </a:bodyPr>
          <a:lstStyle/>
          <a:p>
            <a:r>
              <a:rPr lang="en-AU" sz="1200" b="0" i="0" strike="noStrike" dirty="0">
                <a:solidFill>
                  <a:schemeClr val="bg2"/>
                </a:solidFill>
                <a:effectLst/>
                <a:latin typeface="+mn-lt"/>
              </a:rPr>
              <a:t>Allec Gomes (n.d.)</a:t>
            </a:r>
            <a:endParaRPr lang="en-AU" sz="1200" dirty="0">
              <a:solidFill>
                <a:schemeClr val="bg2"/>
              </a:solidFill>
            </a:endParaRPr>
          </a:p>
        </p:txBody>
      </p:sp>
    </p:spTree>
    <p:extLst>
      <p:ext uri="{BB962C8B-B14F-4D97-AF65-F5344CB8AC3E}">
        <p14:creationId xmlns:p14="http://schemas.microsoft.com/office/powerpoint/2010/main" val="2041286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A8F874B-5941-03FD-6B8D-08DA30FBFED1}"/>
              </a:ext>
            </a:extLst>
          </p:cNvPr>
          <p:cNvPicPr>
            <a:picLocks noChangeAspect="1"/>
          </p:cNvPicPr>
          <p:nvPr/>
        </p:nvPicPr>
        <p:blipFill>
          <a:blip r:embed="rId2">
            <a:extLst>
              <a:ext uri="{28A0092B-C50C-407E-A947-70E740481C1C}">
                <a14:useLocalDpi xmlns:a14="http://schemas.microsoft.com/office/drawing/2010/main" val="0"/>
              </a:ext>
            </a:extLst>
          </a:blip>
          <a:srcRect l="38502" r="16987" b="-2"/>
          <a:stretch>
            <a:fillRect/>
          </a:stretch>
        </p:blipFill>
        <p:spPr>
          <a:xfrm>
            <a:off x="1" y="1587"/>
            <a:ext cx="4571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ontent Placeholder 2">
            <a:extLst>
              <a:ext uri="{FF2B5EF4-FFF2-40B4-BE49-F238E27FC236}">
                <a16:creationId xmlns:a16="http://schemas.microsoft.com/office/drawing/2014/main" id="{66027B29-27A2-1483-8BA2-D11E3E696167}"/>
              </a:ext>
            </a:extLst>
          </p:cNvPr>
          <p:cNvSpPr>
            <a:spLocks noGrp="1"/>
          </p:cNvSpPr>
          <p:nvPr>
            <p:ph idx="1"/>
          </p:nvPr>
        </p:nvSpPr>
        <p:spPr>
          <a:xfrm>
            <a:off x="4813300" y="2614612"/>
            <a:ext cx="3968747" cy="3752849"/>
          </a:xfrm>
        </p:spPr>
        <p:txBody>
          <a:bodyPr>
            <a:normAutofit fontScale="85000" lnSpcReduction="10000"/>
          </a:bodyPr>
          <a:lstStyle/>
          <a:p>
            <a:pPr marL="0" indent="0">
              <a:buNone/>
            </a:pPr>
            <a:r>
              <a:rPr lang="en-AU" dirty="0"/>
              <a:t>‘Community is the crucible in which our individualities are purified of vanity, self-centeredness, and pride. It is where we find out if we are as holy as we think we are when we are alone.’</a:t>
            </a:r>
          </a:p>
          <a:p>
            <a:pPr marL="0" indent="0">
              <a:buNone/>
            </a:pPr>
            <a:endParaRPr lang="en-AU" sz="1600" dirty="0"/>
          </a:p>
          <a:p>
            <a:pPr marL="0" indent="0">
              <a:buNone/>
            </a:pPr>
            <a:r>
              <a:rPr lang="en-AU" sz="1600" dirty="0"/>
              <a:t>Chittister, (1990)</a:t>
            </a:r>
          </a:p>
          <a:p>
            <a:pPr marL="0" indent="0">
              <a:buNone/>
            </a:pPr>
            <a:endParaRPr lang="en-AU" sz="1600" dirty="0"/>
          </a:p>
        </p:txBody>
      </p:sp>
      <p:pic>
        <p:nvPicPr>
          <p:cNvPr id="6" name="Picture 5">
            <a:extLst>
              <a:ext uri="{FF2B5EF4-FFF2-40B4-BE49-F238E27FC236}">
                <a16:creationId xmlns:a16="http://schemas.microsoft.com/office/drawing/2014/main" id="{4288A93F-C7E8-B7FD-5E95-70E6D922A2F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142250" y="101605"/>
            <a:ext cx="912165" cy="912165"/>
          </a:xfrm>
          <a:prstGeom prst="rect">
            <a:avLst/>
          </a:prstGeom>
        </p:spPr>
      </p:pic>
      <p:sp>
        <p:nvSpPr>
          <p:cNvPr id="8" name="TextBox 7">
            <a:extLst>
              <a:ext uri="{FF2B5EF4-FFF2-40B4-BE49-F238E27FC236}">
                <a16:creationId xmlns:a16="http://schemas.microsoft.com/office/drawing/2014/main" id="{5781BAA6-2189-3E11-BABC-A810233B5D15}"/>
              </a:ext>
            </a:extLst>
          </p:cNvPr>
          <p:cNvSpPr txBox="1"/>
          <p:nvPr/>
        </p:nvSpPr>
        <p:spPr>
          <a:xfrm>
            <a:off x="-43836" y="6561933"/>
            <a:ext cx="4572000" cy="276999"/>
          </a:xfrm>
          <a:prstGeom prst="rect">
            <a:avLst/>
          </a:prstGeom>
          <a:noFill/>
        </p:spPr>
        <p:txBody>
          <a:bodyPr wrap="square">
            <a:spAutoFit/>
          </a:bodyPr>
          <a:lstStyle/>
          <a:p>
            <a:r>
              <a:rPr lang="en-AU" sz="1200" b="0" i="0" dirty="0">
                <a:solidFill>
                  <a:schemeClr val="bg2"/>
                </a:solidFill>
                <a:effectLst/>
                <a:latin typeface="+mn-lt"/>
              </a:rPr>
              <a:t>Road Ahead (n.d.) </a:t>
            </a:r>
            <a:endParaRPr lang="en-AU" sz="1200" dirty="0">
              <a:solidFill>
                <a:schemeClr val="bg2"/>
              </a:solidFill>
            </a:endParaRPr>
          </a:p>
        </p:txBody>
      </p:sp>
    </p:spTree>
    <p:extLst>
      <p:ext uri="{BB962C8B-B14F-4D97-AF65-F5344CB8AC3E}">
        <p14:creationId xmlns:p14="http://schemas.microsoft.com/office/powerpoint/2010/main" val="378653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933E43C-D54A-01B8-6B16-24E2E20C7F8F}"/>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85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58468B-F6A8-71E2-8D22-B21B96F7FABD}"/>
              </a:ext>
            </a:extLst>
          </p:cNvPr>
          <p:cNvSpPr>
            <a:spLocks noGrp="1"/>
          </p:cNvSpPr>
          <p:nvPr>
            <p:ph type="title"/>
          </p:nvPr>
        </p:nvSpPr>
        <p:spPr>
          <a:xfrm>
            <a:off x="392906" y="425950"/>
            <a:ext cx="8408194" cy="744836"/>
          </a:xfrm>
        </p:spPr>
        <p:txBody>
          <a:bodyPr vert="horz" lIns="91440" tIns="45720" rIns="91440" bIns="45720" rtlCol="0" anchor="ctr">
            <a:normAutofit/>
          </a:bodyPr>
          <a:lstStyle/>
          <a:p>
            <a:pPr>
              <a:lnSpc>
                <a:spcPct val="90000"/>
              </a:lnSpc>
            </a:pPr>
            <a:r>
              <a:rPr lang="en-US" sz="2400" dirty="0">
                <a:solidFill>
                  <a:schemeClr val="tx1">
                    <a:lumMod val="85000"/>
                    <a:lumOff val="15000"/>
                  </a:schemeClr>
                </a:solidFill>
              </a:rPr>
              <a:t>What is the VISION for our Parish? </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5069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24356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CD32DA6A-0489-48DA-17B7-7A39BFFB3C4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5836144"/>
            <a:ext cx="932717" cy="932717"/>
          </a:xfrm>
          <a:prstGeom prst="rect">
            <a:avLst/>
          </a:prstGeom>
        </p:spPr>
      </p:pic>
      <p:sp>
        <p:nvSpPr>
          <p:cNvPr id="4" name="TextBox 3">
            <a:extLst>
              <a:ext uri="{FF2B5EF4-FFF2-40B4-BE49-F238E27FC236}">
                <a16:creationId xmlns:a16="http://schemas.microsoft.com/office/drawing/2014/main" id="{31FAF83B-0ACD-31C8-A27C-FB3AD2A11726}"/>
              </a:ext>
            </a:extLst>
          </p:cNvPr>
          <p:cNvSpPr txBox="1"/>
          <p:nvPr/>
        </p:nvSpPr>
        <p:spPr>
          <a:xfrm>
            <a:off x="6845474" y="6461084"/>
            <a:ext cx="4597052" cy="307777"/>
          </a:xfrm>
          <a:prstGeom prst="rect">
            <a:avLst/>
          </a:prstGeom>
          <a:noFill/>
        </p:spPr>
        <p:txBody>
          <a:bodyPr wrap="square">
            <a:spAutoFit/>
          </a:bodyPr>
          <a:lstStyle/>
          <a:p>
            <a:r>
              <a:rPr lang="en-AU" sz="1400" dirty="0">
                <a:solidFill>
                  <a:schemeClr val="bg2"/>
                </a:solidFill>
              </a:rPr>
              <a:t>Hadija on </a:t>
            </a:r>
            <a:r>
              <a:rPr lang="en-AU" sz="1400" dirty="0" err="1">
                <a:solidFill>
                  <a:schemeClr val="bg2"/>
                </a:solidFill>
              </a:rPr>
              <a:t>Unsplash</a:t>
            </a:r>
            <a:r>
              <a:rPr lang="en-AU" sz="1400" dirty="0">
                <a:solidFill>
                  <a:schemeClr val="bg2"/>
                </a:solidFill>
              </a:rPr>
              <a:t> (2021).</a:t>
            </a:r>
          </a:p>
        </p:txBody>
      </p:sp>
    </p:spTree>
    <p:extLst>
      <p:ext uri="{BB962C8B-B14F-4D97-AF65-F5344CB8AC3E}">
        <p14:creationId xmlns:p14="http://schemas.microsoft.com/office/powerpoint/2010/main" val="3965612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6E169F5-3294-7611-0ACC-54C2658AD19B}"/>
              </a:ext>
            </a:extLst>
          </p:cNvPr>
          <p:cNvPicPr>
            <a:picLocks noChangeAspect="1"/>
          </p:cNvPicPr>
          <p:nvPr/>
        </p:nvPicPr>
        <p:blipFill>
          <a:blip r:embed="rId2">
            <a:extLst>
              <a:ext uri="{28A0092B-C50C-407E-A947-70E740481C1C}">
                <a14:useLocalDpi xmlns:a14="http://schemas.microsoft.com/office/drawing/2010/main" val="0"/>
              </a:ext>
            </a:extLst>
          </a:blip>
          <a:srcRect l="15030" r="14648"/>
          <a:stretch>
            <a:fillRect/>
          </a:stretch>
        </p:blipFill>
        <p:spPr>
          <a:xfrm>
            <a:off x="20" y="10"/>
            <a:ext cx="7252212" cy="6857990"/>
          </a:xfrm>
          <a:prstGeom prst="rect">
            <a:avLst/>
          </a:prstGeom>
        </p:spPr>
      </p:pic>
      <p:sp>
        <p:nvSpPr>
          <p:cNvPr id="34" name="Rectangle 33">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B36BAC0-36FD-91FD-5A45-254D94F16EF2}"/>
              </a:ext>
            </a:extLst>
          </p:cNvPr>
          <p:cNvSpPr>
            <a:spLocks noGrp="1"/>
          </p:cNvSpPr>
          <p:nvPr>
            <p:ph type="title"/>
          </p:nvPr>
        </p:nvSpPr>
        <p:spPr>
          <a:xfrm>
            <a:off x="5951551" y="743447"/>
            <a:ext cx="2584324" cy="3692028"/>
          </a:xfrm>
          <a:noFill/>
        </p:spPr>
        <p:txBody>
          <a:bodyPr vert="horz" lIns="91440" tIns="45720" rIns="91440" bIns="45720" rtlCol="0" anchor="b">
            <a:normAutofit/>
          </a:bodyPr>
          <a:lstStyle/>
          <a:p>
            <a:pPr algn="l">
              <a:lnSpc>
                <a:spcPct val="90000"/>
              </a:lnSpc>
            </a:pPr>
            <a:r>
              <a:rPr lang="en-US" sz="3800"/>
              <a:t>The central focus of this Parish is our relationship with Jesus. </a:t>
            </a:r>
          </a:p>
        </p:txBody>
      </p:sp>
      <p:sp>
        <p:nvSpPr>
          <p:cNvPr id="4" name="TextBox 3">
            <a:extLst>
              <a:ext uri="{FF2B5EF4-FFF2-40B4-BE49-F238E27FC236}">
                <a16:creationId xmlns:a16="http://schemas.microsoft.com/office/drawing/2014/main" id="{1C035B18-EEB9-A38A-D98E-11DBACC8E7DA}"/>
              </a:ext>
            </a:extLst>
          </p:cNvPr>
          <p:cNvSpPr txBox="1"/>
          <p:nvPr/>
        </p:nvSpPr>
        <p:spPr>
          <a:xfrm>
            <a:off x="91457" y="6564495"/>
            <a:ext cx="3600621" cy="293495"/>
          </a:xfrm>
          <a:prstGeom prst="rect">
            <a:avLst/>
          </a:prstGeom>
          <a:noFill/>
        </p:spPr>
        <p:txBody>
          <a:bodyPr vert="horz" lIns="91440" tIns="45720" rIns="91440" bIns="45720" rtlCol="0">
            <a:normAutofit/>
          </a:bodyPr>
          <a:lstStyle/>
          <a:p>
            <a:pPr>
              <a:lnSpc>
                <a:spcPct val="90000"/>
              </a:lnSpc>
              <a:spcBef>
                <a:spcPts val="1000"/>
              </a:spcBef>
            </a:pPr>
            <a:r>
              <a:rPr lang="en-US" sz="1200" dirty="0">
                <a:solidFill>
                  <a:schemeClr val="bg2"/>
                </a:solidFill>
              </a:rPr>
              <a:t>(2018) Bruno van der Kraan on </a:t>
            </a:r>
            <a:r>
              <a:rPr lang="en-US" sz="1200" dirty="0" err="1">
                <a:solidFill>
                  <a:schemeClr val="bg2"/>
                </a:solidFill>
              </a:rPr>
              <a:t>Unsplash</a:t>
            </a:r>
            <a:endParaRPr lang="en-US" sz="1200" dirty="0">
              <a:solidFill>
                <a:schemeClr val="bg2"/>
              </a:solidFill>
            </a:endParaRPr>
          </a:p>
        </p:txBody>
      </p:sp>
      <p:pic>
        <p:nvPicPr>
          <p:cNvPr id="12" name="Picture 11">
            <a:extLst>
              <a:ext uri="{FF2B5EF4-FFF2-40B4-BE49-F238E27FC236}">
                <a16:creationId xmlns:a16="http://schemas.microsoft.com/office/drawing/2014/main" id="{3A8669BC-4AE3-BB0F-2309-DD6BFE81A02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187279" y="828"/>
            <a:ext cx="932717" cy="932717"/>
          </a:xfrm>
          <a:prstGeom prst="rect">
            <a:avLst/>
          </a:prstGeom>
        </p:spPr>
      </p:pic>
    </p:spTree>
    <p:extLst>
      <p:ext uri="{BB962C8B-B14F-4D97-AF65-F5344CB8AC3E}">
        <p14:creationId xmlns:p14="http://schemas.microsoft.com/office/powerpoint/2010/main" val="3024977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2BD72-EBBB-40E3-9CFA-CFF145532ED9}"/>
              </a:ext>
            </a:extLst>
          </p:cNvPr>
          <p:cNvSpPr>
            <a:spLocks noGrp="1"/>
          </p:cNvSpPr>
          <p:nvPr>
            <p:ph type="title"/>
          </p:nvPr>
        </p:nvSpPr>
        <p:spPr>
          <a:xfrm>
            <a:off x="457200" y="457067"/>
            <a:ext cx="8229600" cy="457199"/>
          </a:xfrm>
        </p:spPr>
        <p:txBody>
          <a:bodyPr>
            <a:normAutofit fontScale="90000"/>
          </a:bodyPr>
          <a:lstStyle/>
          <a:p>
            <a:pPr algn="l"/>
            <a:r>
              <a:rPr lang="en-AU" sz="2200" u="sng" dirty="0"/>
              <a:t>Image and Quote References</a:t>
            </a:r>
            <a:br>
              <a:rPr lang="en-AU" u="sng" dirty="0"/>
            </a:br>
            <a:endParaRPr lang="en-AU" u="sng" dirty="0"/>
          </a:p>
        </p:txBody>
      </p:sp>
      <p:sp>
        <p:nvSpPr>
          <p:cNvPr id="3" name="Content Placeholder 2">
            <a:extLst>
              <a:ext uri="{FF2B5EF4-FFF2-40B4-BE49-F238E27FC236}">
                <a16:creationId xmlns:a16="http://schemas.microsoft.com/office/drawing/2014/main" id="{44C98394-9317-ADFD-5E87-5429B0E6CA48}"/>
              </a:ext>
            </a:extLst>
          </p:cNvPr>
          <p:cNvSpPr>
            <a:spLocks noGrp="1"/>
          </p:cNvSpPr>
          <p:nvPr>
            <p:ph idx="1"/>
          </p:nvPr>
        </p:nvSpPr>
        <p:spPr>
          <a:xfrm>
            <a:off x="457200" y="748237"/>
            <a:ext cx="8229600" cy="5582466"/>
          </a:xfrm>
        </p:spPr>
        <p:txBody>
          <a:bodyPr>
            <a:normAutofit fontScale="32500" lnSpcReduction="20000"/>
          </a:bodyPr>
          <a:lstStyle/>
          <a:p>
            <a:pPr marL="0" indent="0">
              <a:buNone/>
            </a:pPr>
            <a:r>
              <a:rPr lang="en-AU" dirty="0"/>
              <a:t>Slide one: </a:t>
            </a:r>
          </a:p>
          <a:p>
            <a:pPr marL="0" indent="-457200">
              <a:buNone/>
            </a:pPr>
            <a:r>
              <a:rPr lang="en-AU" dirty="0"/>
              <a:t>Best Potter Creativity Photos. (n.d.). Retrieved 10 September 2026, from </a:t>
            </a:r>
            <a:r>
              <a:rPr lang="en-AU" dirty="0">
                <a:hlinkClick r:id="rId2"/>
              </a:rPr>
              <a:t>https://www.pexels.com/search/potter%20creativity/</a:t>
            </a:r>
            <a:endParaRPr lang="en-AU" dirty="0"/>
          </a:p>
          <a:p>
            <a:pPr marL="0" indent="-457200">
              <a:buNone/>
            </a:pPr>
            <a:endParaRPr lang="en-AU" dirty="0"/>
          </a:p>
          <a:p>
            <a:pPr marL="0" indent="0">
              <a:buNone/>
            </a:pPr>
            <a:r>
              <a:rPr lang="en-AU" dirty="0"/>
              <a:t>Slide two:</a:t>
            </a:r>
          </a:p>
          <a:p>
            <a:pPr marL="0" indent="0">
              <a:buNone/>
            </a:pPr>
            <a:r>
              <a:rPr lang="en-AU" dirty="0"/>
              <a:t>Message for World Mission Day 2016. (n.d.). Retrieved 10 September 2026, from https://</a:t>
            </a:r>
            <a:r>
              <a:rPr lang="en-AU" dirty="0" err="1"/>
              <a:t>www.vatican.va</a:t>
            </a:r>
            <a:r>
              <a:rPr lang="en-AU" dirty="0"/>
              <a:t>/content/</a:t>
            </a:r>
            <a:r>
              <a:rPr lang="en-AU" dirty="0" err="1"/>
              <a:t>francesco</a:t>
            </a:r>
            <a:r>
              <a:rPr lang="en-AU" dirty="0"/>
              <a:t>/</a:t>
            </a:r>
            <a:r>
              <a:rPr lang="en-AU" dirty="0" err="1"/>
              <a:t>en</a:t>
            </a:r>
            <a:r>
              <a:rPr lang="en-AU" dirty="0"/>
              <a:t>/messages/missions/documents/papa-francesco_20160515_giornata-missionaria2016.html</a:t>
            </a:r>
          </a:p>
          <a:p>
            <a:pPr marL="0" indent="0">
              <a:buNone/>
            </a:pPr>
            <a:endParaRPr lang="en-AU" dirty="0"/>
          </a:p>
          <a:p>
            <a:pPr marL="0" indent="0">
              <a:buNone/>
            </a:pPr>
            <a:r>
              <a:rPr lang="en-AU" dirty="0"/>
              <a:t>Best Generous Photos. (n.d.). Retrieved 10 September 2026, from https://</a:t>
            </a:r>
            <a:r>
              <a:rPr lang="en-AU" dirty="0" err="1"/>
              <a:t>www.pexels.com</a:t>
            </a:r>
            <a:r>
              <a:rPr lang="en-AU" dirty="0"/>
              <a:t>/search/generous/</a:t>
            </a:r>
          </a:p>
          <a:p>
            <a:pPr marL="0" indent="0">
              <a:buNone/>
            </a:pPr>
            <a:endParaRPr lang="en-AU" dirty="0"/>
          </a:p>
          <a:p>
            <a:pPr marL="0" indent="0">
              <a:buNone/>
            </a:pPr>
            <a:r>
              <a:rPr lang="en-AU" dirty="0"/>
              <a:t>Slide three:</a:t>
            </a:r>
          </a:p>
          <a:p>
            <a:pPr marL="0" indent="0">
              <a:buNone/>
            </a:pPr>
            <a:r>
              <a:rPr lang="en-AU" dirty="0"/>
              <a:t>Chittister, J. (1992). The Rule of Benedict: Insights for the Ages. Crossroad. [1] (https://</a:t>
            </a:r>
            <a:r>
              <a:rPr lang="en-AU" dirty="0" err="1"/>
              <a:t>psycnet.apa.org</a:t>
            </a:r>
            <a:r>
              <a:rPr lang="en-AU" dirty="0"/>
              <a:t>/record/2020-02352-001)</a:t>
            </a:r>
          </a:p>
          <a:p>
            <a:pPr marL="0" indent="0">
              <a:buNone/>
            </a:pPr>
            <a:endParaRPr lang="en-AU" dirty="0"/>
          </a:p>
          <a:p>
            <a:pPr marL="0" indent="0">
              <a:buNone/>
            </a:pPr>
            <a:r>
              <a:rPr lang="en-AU" dirty="0" err="1"/>
              <a:t>Unsplash</a:t>
            </a:r>
            <a:r>
              <a:rPr lang="en-AU" dirty="0"/>
              <a:t>. (2019, November 30). Photo by Allec Gomes on </a:t>
            </a:r>
            <a:r>
              <a:rPr lang="en-AU" dirty="0" err="1"/>
              <a:t>Unsplash</a:t>
            </a:r>
            <a:r>
              <a:rPr lang="en-AU" dirty="0"/>
              <a:t>. https://</a:t>
            </a:r>
            <a:r>
              <a:rPr lang="en-AU" dirty="0" err="1"/>
              <a:t>unsplash.com</a:t>
            </a:r>
            <a:r>
              <a:rPr lang="en-AU" dirty="0"/>
              <a:t>/photos/light-match-stick-fHNUi68tqu8</a:t>
            </a:r>
          </a:p>
          <a:p>
            <a:pPr marL="0" indent="0">
              <a:buNone/>
            </a:pPr>
            <a:endParaRPr lang="en-AU" dirty="0"/>
          </a:p>
          <a:p>
            <a:pPr marL="0" indent="0">
              <a:buNone/>
            </a:pPr>
            <a:r>
              <a:rPr lang="en-AU" dirty="0"/>
              <a:t>Slide four:</a:t>
            </a:r>
          </a:p>
          <a:p>
            <a:pPr marL="0" indent="0">
              <a:buNone/>
            </a:pPr>
            <a:r>
              <a:rPr lang="en-AU" dirty="0" err="1"/>
              <a:t>Unsplash</a:t>
            </a:r>
            <a:r>
              <a:rPr lang="en-AU" dirty="0"/>
              <a:t>. (2022, April 7). Photo by Road Ahead on </a:t>
            </a:r>
            <a:r>
              <a:rPr lang="en-AU" dirty="0" err="1"/>
              <a:t>Unsplash</a:t>
            </a:r>
            <a:r>
              <a:rPr lang="en-AU" dirty="0"/>
              <a:t>. </a:t>
            </a:r>
            <a:r>
              <a:rPr lang="en-AU" dirty="0">
                <a:hlinkClick r:id="rId3"/>
              </a:rPr>
              <a:t>https://unsplash.com/photos/a-couple-of-candles-that-are-lit-up-in-the-dark-9frkg0DSP5o</a:t>
            </a:r>
            <a:endParaRPr lang="en-AU" dirty="0"/>
          </a:p>
          <a:p>
            <a:pPr marL="0" indent="0">
              <a:buNone/>
            </a:pPr>
            <a:endParaRPr lang="en-AU" dirty="0"/>
          </a:p>
          <a:p>
            <a:pPr marL="0" indent="0">
              <a:buNone/>
            </a:pPr>
            <a:r>
              <a:rPr lang="en-AU" dirty="0"/>
              <a:t>Chittister, J. (1990). Wisdom distilled from the daily: Living the Rule of St. Benedict today. </a:t>
            </a:r>
            <a:r>
              <a:rPr lang="en-AU" dirty="0" err="1"/>
              <a:t>HarperSanFrancisco</a:t>
            </a:r>
            <a:r>
              <a:rPr lang="en-AU" dirty="0"/>
              <a:t>.</a:t>
            </a:r>
          </a:p>
          <a:p>
            <a:pPr marL="0" indent="0">
              <a:buNone/>
            </a:pPr>
            <a:endParaRPr lang="en-AU" dirty="0"/>
          </a:p>
          <a:p>
            <a:pPr marL="0" indent="0">
              <a:buNone/>
            </a:pPr>
            <a:r>
              <a:rPr lang="en-AU" dirty="0"/>
              <a:t>Slide five:</a:t>
            </a:r>
          </a:p>
          <a:p>
            <a:pPr marL="0" indent="0">
              <a:buNone/>
            </a:pPr>
            <a:r>
              <a:rPr lang="en-AU" dirty="0" err="1"/>
              <a:t>Unsplash</a:t>
            </a:r>
            <a:r>
              <a:rPr lang="en-AU" dirty="0"/>
              <a:t>. (2021, January 3). Photo by Hadija on </a:t>
            </a:r>
            <a:r>
              <a:rPr lang="en-AU" dirty="0" err="1"/>
              <a:t>Unsplash</a:t>
            </a:r>
            <a:r>
              <a:rPr lang="en-AU" dirty="0"/>
              <a:t>. </a:t>
            </a:r>
            <a:r>
              <a:rPr lang="en-AU" dirty="0">
                <a:hlinkClick r:id="rId4"/>
              </a:rPr>
              <a:t>https://unsplash.com/photos/wooden-sign-pointing-future-and-past-9cgMKmZyhH0</a:t>
            </a:r>
            <a:endParaRPr lang="en-AU" dirty="0"/>
          </a:p>
          <a:p>
            <a:pPr marL="0" indent="0">
              <a:buNone/>
            </a:pPr>
            <a:endParaRPr lang="en-AU" dirty="0"/>
          </a:p>
          <a:p>
            <a:pPr marL="0" indent="0">
              <a:buNone/>
            </a:pPr>
            <a:endParaRPr lang="en-AU" dirty="0"/>
          </a:p>
          <a:p>
            <a:pPr marL="0" indent="0">
              <a:buNone/>
            </a:pPr>
            <a:r>
              <a:rPr lang="en-AU" dirty="0"/>
              <a:t>Slide seven</a:t>
            </a:r>
          </a:p>
          <a:p>
            <a:pPr marL="0" indent="0">
              <a:buNone/>
            </a:pPr>
            <a:r>
              <a:rPr lang="en-AU" dirty="0" err="1"/>
              <a:t>Unsplash</a:t>
            </a:r>
            <a:r>
              <a:rPr lang="en-AU" dirty="0"/>
              <a:t>. (2018, March 15). Photo by Bruno van der Kraan on </a:t>
            </a:r>
            <a:r>
              <a:rPr lang="en-AU" dirty="0" err="1"/>
              <a:t>Unsplash</a:t>
            </a:r>
            <a:r>
              <a:rPr lang="en-AU" dirty="0"/>
              <a:t>. https://</a:t>
            </a:r>
            <a:r>
              <a:rPr lang="en-AU" dirty="0" err="1"/>
              <a:t>unsplash.com</a:t>
            </a:r>
            <a:r>
              <a:rPr lang="en-AU" dirty="0"/>
              <a:t>/photos/sun-rays-inside-cave-v2HgNzRDfII</a:t>
            </a:r>
          </a:p>
          <a:p>
            <a:pPr marL="0" indent="0">
              <a:buNone/>
            </a:pPr>
            <a:endParaRPr lang="en-AU" dirty="0"/>
          </a:p>
          <a:p>
            <a:pPr marL="0" indent="0">
              <a:buNone/>
            </a:pPr>
            <a:endParaRPr lang="en-AU" dirty="0"/>
          </a:p>
          <a:p>
            <a:pPr marL="0" indent="0">
              <a:buNone/>
            </a:pPr>
            <a:endParaRPr lang="en-AU" dirty="0"/>
          </a:p>
          <a:p>
            <a:pPr marL="0" indent="0">
              <a:buNone/>
            </a:pPr>
            <a:endParaRPr lang="en-AU" dirty="0"/>
          </a:p>
          <a:p>
            <a:pPr marL="0" indent="0">
              <a:buNone/>
            </a:pPr>
            <a:endParaRPr lang="en-AU" dirty="0"/>
          </a:p>
          <a:p>
            <a:pPr marL="0" indent="0">
              <a:buNone/>
            </a:pPr>
            <a:endParaRPr lang="en-AU" dirty="0"/>
          </a:p>
        </p:txBody>
      </p:sp>
    </p:spTree>
    <p:extLst>
      <p:ext uri="{BB962C8B-B14F-4D97-AF65-F5344CB8AC3E}">
        <p14:creationId xmlns:p14="http://schemas.microsoft.com/office/powerpoint/2010/main" val="2424372115"/>
      </p:ext>
    </p:extLst>
  </p:cSld>
  <p:clrMapOvr>
    <a:masterClrMapping/>
  </p:clrMapOvr>
</p:sld>
</file>

<file path=ppt/theme/theme1.xml><?xml version="1.0" encoding="utf-8"?>
<a:theme xmlns:a="http://schemas.openxmlformats.org/drawingml/2006/main" name="Default Theme">
  <a:themeElements>
    <a:clrScheme name="Custom 4">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Default Theme</Template>
  <TotalTime>1425</TotalTime>
  <Words>496</Words>
  <Application>Microsoft Office PowerPoint</Application>
  <PresentationFormat>On-screen Show (4:3)</PresentationFormat>
  <Paragraphs>45</Paragraphs>
  <Slides>7</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Aptos</vt:lpstr>
      <vt:lpstr>Arial</vt:lpstr>
      <vt:lpstr>Calibri</vt:lpstr>
      <vt:lpstr>Default Theme</vt:lpstr>
      <vt:lpstr>“Go out as disciples, generously offering your talents, creativity, wisdom and experience in order to bring the message of God’s tenderness and compassion to the entire human family.”   Pope Francis Message for World Mission Sunday 2016</vt:lpstr>
      <vt:lpstr>‘Go out as disciples, generously sharing your gifts to bring God’s tenderness and compassion to all.’  Message for World Mission Day 2016</vt:lpstr>
      <vt:lpstr>"To have enough for oneself and nothing for anyone else is to be poor in everything that matters.”   Chittister, (1992)     </vt:lpstr>
      <vt:lpstr>PowerPoint Presentation</vt:lpstr>
      <vt:lpstr>What is the VISION for our Parish? </vt:lpstr>
      <vt:lpstr>The central focus of this Parish is our relationship with Jesus. </vt:lpstr>
      <vt:lpstr>Image and Quote 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Joe Mazzarolo</dc:creator>
  <cp:lastModifiedBy>Marcelle Batticci</cp:lastModifiedBy>
  <cp:revision>147</cp:revision>
  <dcterms:created xsi:type="dcterms:W3CDTF">2025-12-20T03:56:23Z</dcterms:created>
  <dcterms:modified xsi:type="dcterms:W3CDTF">2026-09-16T05:19:45Z</dcterms:modified>
</cp:coreProperties>
</file>