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94" r:id="rId2"/>
    <p:sldId id="298" r:id="rId3"/>
    <p:sldId id="296" r:id="rId4"/>
    <p:sldId id="301" r:id="rId5"/>
    <p:sldId id="300" r:id="rId6"/>
    <p:sldId id="299"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s Slides" id="{559523D8-569D-5844-B458-3828E052187A}">
          <p14:sldIdLst>
            <p14:sldId id="294"/>
            <p14:sldId id="298"/>
            <p14:sldId id="296"/>
            <p14:sldId id="301"/>
            <p14:sldId id="300"/>
            <p14:sldId id="29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D2938A-19CF-6DA1-F43F-6E1238AE9E1C}" v="2" dt="2026-09-16T04:18:56.596"/>
    <p1510:client id="{C860F779-35C3-176F-19A2-91B7098CCC55}" v="66" dt="2026-09-16T05:15:07.8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7" d="100"/>
          <a:sy n="117" d="100"/>
        </p:scale>
        <p:origin x="143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B961CD-D7EC-EA4A-9CE5-F91D94D14C35}" type="datetimeFigureOut">
              <a:rPr lang="en-US" smtClean="0"/>
              <a:t>9/16/2026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B5613D-81B0-984F-979C-CE358ED17A24}" type="slidenum">
              <a:rPr lang="en-US" smtClean="0"/>
              <a:t>‹#›</a:t>
            </a:fld>
            <a:endParaRPr lang="en-US"/>
          </a:p>
        </p:txBody>
      </p:sp>
    </p:spTree>
    <p:extLst>
      <p:ext uri="{BB962C8B-B14F-4D97-AF65-F5344CB8AC3E}">
        <p14:creationId xmlns:p14="http://schemas.microsoft.com/office/powerpoint/2010/main" val="2205245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A6B5613D-81B0-984F-979C-CE358ED17A24}" type="slidenum">
              <a:rPr lang="en-US" smtClean="0"/>
              <a:t>3</a:t>
            </a:fld>
            <a:endParaRPr lang="en-US"/>
          </a:p>
        </p:txBody>
      </p:sp>
    </p:spTree>
    <p:extLst>
      <p:ext uri="{BB962C8B-B14F-4D97-AF65-F5344CB8AC3E}">
        <p14:creationId xmlns:p14="http://schemas.microsoft.com/office/powerpoint/2010/main" val="1240366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AU"/>
          </a:p>
        </p:txBody>
      </p:sp>
      <p:sp>
        <p:nvSpPr>
          <p:cNvPr id="4" name="Date Placeholder 3"/>
          <p:cNvSpPr>
            <a:spLocks noGrp="1"/>
          </p:cNvSpPr>
          <p:nvPr>
            <p:ph type="dt" sz="half" idx="10"/>
          </p:nvPr>
        </p:nvSpPr>
        <p:spPr/>
        <p:txBody>
          <a:bodyPr/>
          <a:lstStyle/>
          <a:p>
            <a:fld id="{E1173489-5217-4786-AB86-5CA24E2945B4}" type="datetimeFigureOut">
              <a:rPr lang="en-AU" smtClean="0"/>
              <a:t>16/09/2026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906257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AU"/>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p:cNvSpPr>
            <a:spLocks noGrp="1"/>
          </p:cNvSpPr>
          <p:nvPr>
            <p:ph type="dt" sz="half" idx="10"/>
          </p:nvPr>
        </p:nvSpPr>
        <p:spPr/>
        <p:txBody>
          <a:bodyPr/>
          <a:lstStyle/>
          <a:p>
            <a:fld id="{E1173489-5217-4786-AB86-5CA24E2945B4}" type="datetimeFigureOut">
              <a:rPr lang="en-AU" smtClean="0"/>
              <a:t>16/09/2026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966518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E1173489-5217-4786-AB86-5CA24E2945B4}" type="datetimeFigureOut">
              <a:rPr lang="en-AU" smtClean="0"/>
              <a:t>16/09/2026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658676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Date Placeholder 4"/>
          <p:cNvSpPr>
            <a:spLocks noGrp="1"/>
          </p:cNvSpPr>
          <p:nvPr>
            <p:ph type="dt" sz="half" idx="10"/>
          </p:nvPr>
        </p:nvSpPr>
        <p:spPr/>
        <p:txBody>
          <a:bodyPr/>
          <a:lstStyle/>
          <a:p>
            <a:fld id="{E1173489-5217-4786-AB86-5CA24E2945B4}" type="datetimeFigureOut">
              <a:rPr lang="en-AU" smtClean="0"/>
              <a:t>16/09/2026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15921405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7" name="Date Placeholder 6"/>
          <p:cNvSpPr>
            <a:spLocks noGrp="1"/>
          </p:cNvSpPr>
          <p:nvPr>
            <p:ph type="dt" sz="half" idx="10"/>
          </p:nvPr>
        </p:nvSpPr>
        <p:spPr/>
        <p:txBody>
          <a:bodyPr/>
          <a:lstStyle/>
          <a:p>
            <a:fld id="{E1173489-5217-4786-AB86-5CA24E2945B4}" type="datetimeFigureOut">
              <a:rPr lang="en-AU" smtClean="0"/>
              <a:t>16/09/2026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1357471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AU"/>
          </a:p>
        </p:txBody>
      </p:sp>
      <p:sp>
        <p:nvSpPr>
          <p:cNvPr id="3" name="Date Placeholder 2"/>
          <p:cNvSpPr>
            <a:spLocks noGrp="1"/>
          </p:cNvSpPr>
          <p:nvPr>
            <p:ph type="dt" sz="half" idx="10"/>
          </p:nvPr>
        </p:nvSpPr>
        <p:spPr/>
        <p:txBody>
          <a:bodyPr/>
          <a:lstStyle/>
          <a:p>
            <a:fld id="{E1173489-5217-4786-AB86-5CA24E2945B4}" type="datetimeFigureOut">
              <a:rPr lang="en-AU" smtClean="0"/>
              <a:t>16/09/2026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709035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173489-5217-4786-AB86-5CA24E2945B4}" type="datetimeFigureOut">
              <a:rPr lang="en-AU" smtClean="0"/>
              <a:t>16/09/2026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2040368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1173489-5217-4786-AB86-5CA24E2945B4}" type="datetimeFigureOut">
              <a:rPr lang="en-AU" smtClean="0"/>
              <a:t>16/09/2026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1184874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1173489-5217-4786-AB86-5CA24E2945B4}" type="datetimeFigureOut">
              <a:rPr lang="en-AU" smtClean="0"/>
              <a:t>16/09/2026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1069718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p:cNvSpPr>
            <a:spLocks noGrp="1"/>
          </p:cNvSpPr>
          <p:nvPr>
            <p:ph type="dt" sz="half" idx="10"/>
          </p:nvPr>
        </p:nvSpPr>
        <p:spPr/>
        <p:txBody>
          <a:bodyPr/>
          <a:lstStyle/>
          <a:p>
            <a:fld id="{E1173489-5217-4786-AB86-5CA24E2945B4}" type="datetimeFigureOut">
              <a:rPr lang="en-AU" smtClean="0"/>
              <a:t>16/09/2026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3743493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p:cNvSpPr>
            <a:spLocks noGrp="1"/>
          </p:cNvSpPr>
          <p:nvPr>
            <p:ph type="dt" sz="half" idx="10"/>
          </p:nvPr>
        </p:nvSpPr>
        <p:spPr/>
        <p:txBody>
          <a:bodyPr/>
          <a:lstStyle/>
          <a:p>
            <a:fld id="{E1173489-5217-4786-AB86-5CA24E2945B4}" type="datetimeFigureOut">
              <a:rPr lang="en-AU" smtClean="0"/>
              <a:t>16/09/2026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C81975C-7C69-4FA8-B86E-B5E2DF9621AA}" type="slidenum">
              <a:rPr lang="en-AU" smtClean="0"/>
              <a:t>‹#›</a:t>
            </a:fld>
            <a:endParaRPr lang="en-AU"/>
          </a:p>
        </p:txBody>
      </p:sp>
    </p:spTree>
    <p:extLst>
      <p:ext uri="{BB962C8B-B14F-4D97-AF65-F5344CB8AC3E}">
        <p14:creationId xmlns:p14="http://schemas.microsoft.com/office/powerpoint/2010/main" val="2779329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173489-5217-4786-AB86-5CA24E2945B4}" type="datetimeFigureOut">
              <a:rPr lang="en-AU" smtClean="0"/>
              <a:t>16/09/2026</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81975C-7C69-4FA8-B86E-B5E2DF9621AA}" type="slidenum">
              <a:rPr lang="en-AU" smtClean="0"/>
              <a:t>‹#›</a:t>
            </a:fld>
            <a:endParaRPr lang="en-AU"/>
          </a:p>
        </p:txBody>
      </p:sp>
    </p:spTree>
    <p:extLst>
      <p:ext uri="{BB962C8B-B14F-4D97-AF65-F5344CB8AC3E}">
        <p14:creationId xmlns:p14="http://schemas.microsoft.com/office/powerpoint/2010/main" val="831199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pexels.com/@comunidade-jave-nissi-30039475/" TargetMode="Externa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hyperlink" Target="https://unsplash.com/photos/yellow-and-black-no-smoking-sign-9R4KTUjsY2M" TargetMode="External"/><Relationship Id="rId7" Type="http://schemas.openxmlformats.org/officeDocument/2006/relationships/hyperlink" Target="https://www.pexels.com/search/communion%20of%20communities/" TargetMode="External"/><Relationship Id="rId2" Type="http://schemas.openxmlformats.org/officeDocument/2006/relationships/hyperlink" Target="https://www.vatican.va/archive/hist_councils/ii_vatican_council/documents/vat-ii_cons_19651207_gaudium-et-spes_en.html" TargetMode="External"/><Relationship Id="rId1" Type="http://schemas.openxmlformats.org/officeDocument/2006/relationships/slideLayout" Target="../slideLayouts/slideLayout2.xml"/><Relationship Id="rId6" Type="http://schemas.openxmlformats.org/officeDocument/2006/relationships/hyperlink" Target="https://press.vatican.va/content/salastampa/en/bollettino/pubblico/2016/04/13/160413a.html" TargetMode="External"/><Relationship Id="rId5" Type="http://schemas.openxmlformats.org/officeDocument/2006/relationships/hyperlink" Target="https://unsplash.com/photos/a-black-dog-sitting-on-the-side-of-a-dirt-road-gUrqe-GoSVU" TargetMode="External"/><Relationship Id="rId4" Type="http://schemas.openxmlformats.org/officeDocument/2006/relationships/hyperlink" Target="https://www.vatican.va/content/francesco/en/audiences/2024/documents/20240529-udienza-general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15D60F4-078F-8D3F-F10C-249F4C915071}"/>
              </a:ext>
            </a:extLst>
          </p:cNvPr>
          <p:cNvPicPr>
            <a:picLocks noChangeAspect="1"/>
          </p:cNvPicPr>
          <p:nvPr/>
        </p:nvPicPr>
        <p:blipFill>
          <a:blip r:embed="rId2">
            <a:extLst>
              <a:ext uri="{28A0092B-C50C-407E-A947-70E740481C1C}">
                <a14:useLocalDpi xmlns:a14="http://schemas.microsoft.com/office/drawing/2010/main" val="0"/>
              </a:ext>
            </a:extLst>
          </a:blip>
          <a:srcRect t="18508" b="18508"/>
          <a:stretch/>
        </p:blipFill>
        <p:spPr>
          <a:xfrm>
            <a:off x="20" y="10"/>
            <a:ext cx="7252212" cy="6857990"/>
          </a:xfrm>
          <a:prstGeom prst="rect">
            <a:avLst/>
          </a:prstGeom>
        </p:spPr>
      </p:pic>
      <p:sp>
        <p:nvSpPr>
          <p:cNvPr id="27" name="Rectangle 26">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0A60E1-4E8E-92D9-C3D4-729DE5FA5FDB}"/>
              </a:ext>
            </a:extLst>
          </p:cNvPr>
          <p:cNvSpPr>
            <a:spLocks noGrp="1"/>
          </p:cNvSpPr>
          <p:nvPr>
            <p:ph type="title"/>
          </p:nvPr>
        </p:nvSpPr>
        <p:spPr>
          <a:xfrm>
            <a:off x="5951550" y="743447"/>
            <a:ext cx="3123943" cy="3692028"/>
          </a:xfrm>
          <a:noFill/>
        </p:spPr>
        <p:txBody>
          <a:bodyPr vert="horz" lIns="91440" tIns="45720" rIns="91440" bIns="45720" rtlCol="0" anchor="b">
            <a:normAutofit/>
          </a:bodyPr>
          <a:lstStyle/>
          <a:p>
            <a:pPr algn="l">
              <a:lnSpc>
                <a:spcPct val="90000"/>
              </a:lnSpc>
            </a:pPr>
            <a:r>
              <a:rPr lang="en-US" sz="2500"/>
              <a:t>‘For theirs is a community composed of people. </a:t>
            </a:r>
            <a:br>
              <a:rPr lang="en-US" sz="2500"/>
            </a:br>
            <a:r>
              <a:rPr lang="en-US" sz="2500"/>
              <a:t>United in Christ, they are led by the Holy Spirit in their journey to the Kingdom of their Father…’ </a:t>
            </a:r>
            <a:br>
              <a:rPr lang="en-US" sz="2500"/>
            </a:br>
            <a:r>
              <a:rPr lang="en-US" sz="1000"/>
              <a:t>Gaudium et Spes. </a:t>
            </a:r>
          </a:p>
        </p:txBody>
      </p:sp>
      <p:sp>
        <p:nvSpPr>
          <p:cNvPr id="6" name="TextBox 5">
            <a:extLst>
              <a:ext uri="{FF2B5EF4-FFF2-40B4-BE49-F238E27FC236}">
                <a16:creationId xmlns:a16="http://schemas.microsoft.com/office/drawing/2014/main" id="{0470DDDE-D57C-B3AE-61F4-A0B7C8E169EC}"/>
              </a:ext>
            </a:extLst>
          </p:cNvPr>
          <p:cNvSpPr txBox="1"/>
          <p:nvPr/>
        </p:nvSpPr>
        <p:spPr>
          <a:xfrm>
            <a:off x="-12364" y="6549780"/>
            <a:ext cx="4621426" cy="246221"/>
          </a:xfrm>
          <a:prstGeom prst="rect">
            <a:avLst/>
          </a:prstGeom>
          <a:noFill/>
        </p:spPr>
        <p:txBody>
          <a:bodyPr wrap="square">
            <a:spAutoFit/>
          </a:bodyPr>
          <a:lstStyle/>
          <a:p>
            <a:r>
              <a:rPr lang="en-AU" sz="1000"/>
              <a:t>Photo by Erik Mclean on Unsplash</a:t>
            </a:r>
          </a:p>
        </p:txBody>
      </p:sp>
      <p:pic>
        <p:nvPicPr>
          <p:cNvPr id="7" name="Picture 6">
            <a:extLst>
              <a:ext uri="{FF2B5EF4-FFF2-40B4-BE49-F238E27FC236}">
                <a16:creationId xmlns:a16="http://schemas.microsoft.com/office/drawing/2014/main" id="{0C3C79DD-60D2-9EC3-D054-ECCA84EEA8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506" y="70171"/>
            <a:ext cx="955667" cy="955667"/>
          </a:xfrm>
          <a:prstGeom prst="rect">
            <a:avLst/>
          </a:prstGeom>
        </p:spPr>
      </p:pic>
    </p:spTree>
    <p:extLst>
      <p:ext uri="{BB962C8B-B14F-4D97-AF65-F5344CB8AC3E}">
        <p14:creationId xmlns:p14="http://schemas.microsoft.com/office/powerpoint/2010/main" val="4287098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798FE0E0-D95D-46EF-A375-475D4DB0E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9EA32A-C4A8-20C2-E6AC-047DC7250BA4}"/>
              </a:ext>
            </a:extLst>
          </p:cNvPr>
          <p:cNvSpPr>
            <a:spLocks noGrp="1"/>
          </p:cNvSpPr>
          <p:nvPr>
            <p:ph type="title"/>
          </p:nvPr>
        </p:nvSpPr>
        <p:spPr>
          <a:xfrm>
            <a:off x="480060" y="1177411"/>
            <a:ext cx="5170931" cy="3566160"/>
          </a:xfrm>
        </p:spPr>
        <p:txBody>
          <a:bodyPr vert="horz" lIns="91440" tIns="45720" rIns="91440" bIns="45720" rtlCol="0" anchor="b">
            <a:normAutofit fontScale="90000"/>
          </a:bodyPr>
          <a:lstStyle/>
          <a:p>
            <a:pPr algn="l">
              <a:lnSpc>
                <a:spcPct val="90000"/>
              </a:lnSpc>
            </a:pPr>
            <a:r>
              <a:rPr lang="en-US" sz="5700"/>
              <a:t>‘The Holy Spirit guides God’s people towards Jesus our hope.’</a:t>
            </a:r>
            <a:br>
              <a:rPr lang="en-US" sz="5700"/>
            </a:br>
            <a:br>
              <a:rPr lang="en-US" sz="5700"/>
            </a:br>
            <a:r>
              <a:rPr lang="en-US" sz="1100"/>
              <a:t>Gen</a:t>
            </a:r>
            <a:r>
              <a:rPr lang="en-AU" sz="1100" i="1" err="1"/>
              <a:t>eral</a:t>
            </a:r>
            <a:r>
              <a:rPr lang="en-AU" sz="1100" i="1"/>
              <a:t> Audience of 29 May 2024</a:t>
            </a:r>
            <a:endParaRPr lang="en-US" sz="1100"/>
          </a:p>
        </p:txBody>
      </p:sp>
      <p:sp>
        <p:nvSpPr>
          <p:cNvPr id="32" name="sketchy line">
            <a:extLst>
              <a:ext uri="{FF2B5EF4-FFF2-40B4-BE49-F238E27FC236}">
                <a16:creationId xmlns:a16="http://schemas.microsoft.com/office/drawing/2014/main" id="{2D82A42F-AEBE-4065-9792-036A904D85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9734" y="4409267"/>
            <a:ext cx="3182692" cy="18288"/>
          </a:xfrm>
          <a:custGeom>
            <a:avLst/>
            <a:gdLst>
              <a:gd name="csX0" fmla="*/ 0 w 3182692"/>
              <a:gd name="csY0" fmla="*/ 0 h 18288"/>
              <a:gd name="csX1" fmla="*/ 636538 w 3182692"/>
              <a:gd name="csY1" fmla="*/ 0 h 18288"/>
              <a:gd name="csX2" fmla="*/ 1273077 w 3182692"/>
              <a:gd name="csY2" fmla="*/ 0 h 18288"/>
              <a:gd name="csX3" fmla="*/ 1909615 w 3182692"/>
              <a:gd name="csY3" fmla="*/ 0 h 18288"/>
              <a:gd name="csX4" fmla="*/ 2482500 w 3182692"/>
              <a:gd name="csY4" fmla="*/ 0 h 18288"/>
              <a:gd name="csX5" fmla="*/ 3182692 w 3182692"/>
              <a:gd name="csY5" fmla="*/ 0 h 18288"/>
              <a:gd name="csX6" fmla="*/ 3182692 w 3182692"/>
              <a:gd name="csY6" fmla="*/ 18288 h 18288"/>
              <a:gd name="csX7" fmla="*/ 2609807 w 3182692"/>
              <a:gd name="csY7" fmla="*/ 18288 h 18288"/>
              <a:gd name="csX8" fmla="*/ 2068750 w 3182692"/>
              <a:gd name="csY8" fmla="*/ 18288 h 18288"/>
              <a:gd name="csX9" fmla="*/ 1432211 w 3182692"/>
              <a:gd name="csY9" fmla="*/ 18288 h 18288"/>
              <a:gd name="csX10" fmla="*/ 859327 w 3182692"/>
              <a:gd name="csY10" fmla="*/ 18288 h 18288"/>
              <a:gd name="csX11" fmla="*/ 0 w 3182692"/>
              <a:gd name="csY11" fmla="*/ 18288 h 18288"/>
              <a:gd name="csX12" fmla="*/ 0 w 3182692"/>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2" h="18288"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3134" y="4516"/>
                  <a:pt x="3181865" y="12266"/>
                  <a:pt x="3182692" y="18288"/>
                </a:cubicBezTo>
                <a:cubicBezTo>
                  <a:pt x="2947402" y="22440"/>
                  <a:pt x="2876226" y="27191"/>
                  <a:pt x="2609807" y="18288"/>
                </a:cubicBezTo>
                <a:cubicBezTo>
                  <a:pt x="2343389" y="9385"/>
                  <a:pt x="2326689" y="25579"/>
                  <a:pt x="2068750" y="18288"/>
                </a:cubicBezTo>
                <a:cubicBezTo>
                  <a:pt x="1810811" y="10997"/>
                  <a:pt x="1713836" y="48219"/>
                  <a:pt x="1432211" y="18288"/>
                </a:cubicBezTo>
                <a:cubicBezTo>
                  <a:pt x="1150586" y="-11643"/>
                  <a:pt x="982765" y="3747"/>
                  <a:pt x="859327" y="18288"/>
                </a:cubicBezTo>
                <a:cubicBezTo>
                  <a:pt x="735889" y="32829"/>
                  <a:pt x="254183" y="35231"/>
                  <a:pt x="0" y="18288"/>
                </a:cubicBezTo>
                <a:cubicBezTo>
                  <a:pt x="-306" y="11477"/>
                  <a:pt x="485" y="4355"/>
                  <a:pt x="0" y="0"/>
                </a:cubicBezTo>
                <a:close/>
              </a:path>
              <a:path w="3182692" h="18288"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3269" y="4624"/>
                  <a:pt x="3183511" y="11191"/>
                  <a:pt x="3182692" y="18288"/>
                </a:cubicBezTo>
                <a:cubicBezTo>
                  <a:pt x="3026065" y="-10849"/>
                  <a:pt x="2775006" y="23067"/>
                  <a:pt x="2546154" y="18288"/>
                </a:cubicBezTo>
                <a:cubicBezTo>
                  <a:pt x="2317302" y="13509"/>
                  <a:pt x="2168173" y="-8513"/>
                  <a:pt x="1845961" y="18288"/>
                </a:cubicBezTo>
                <a:cubicBezTo>
                  <a:pt x="1523749" y="45089"/>
                  <a:pt x="1450078" y="-844"/>
                  <a:pt x="1304904" y="18288"/>
                </a:cubicBezTo>
                <a:cubicBezTo>
                  <a:pt x="1159730" y="37420"/>
                  <a:pt x="942635" y="-10021"/>
                  <a:pt x="604711" y="18288"/>
                </a:cubicBezTo>
                <a:cubicBezTo>
                  <a:pt x="266787" y="46597"/>
                  <a:pt x="141927" y="-8395"/>
                  <a:pt x="0" y="18288"/>
                </a:cubicBezTo>
                <a:cubicBezTo>
                  <a:pt x="-171" y="12755"/>
                  <a:pt x="-690" y="793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087F889-AD8C-9877-7662-7F9349EF252E}"/>
              </a:ext>
            </a:extLst>
          </p:cNvPr>
          <p:cNvPicPr>
            <a:picLocks noChangeAspect="1"/>
          </p:cNvPicPr>
          <p:nvPr/>
        </p:nvPicPr>
        <p:blipFill>
          <a:blip r:embed="rId2">
            <a:extLst>
              <a:ext uri="{28A0092B-C50C-407E-A947-70E740481C1C}">
                <a14:useLocalDpi xmlns:a14="http://schemas.microsoft.com/office/drawing/2010/main" val="0"/>
              </a:ext>
            </a:extLst>
          </a:blip>
          <a:srcRect l="16671" r="16671"/>
          <a:stretch/>
        </p:blipFill>
        <p:spPr>
          <a:xfrm>
            <a:off x="6104852" y="10"/>
            <a:ext cx="3039149" cy="6857990"/>
          </a:xfrm>
          <a:custGeom>
            <a:avLst/>
            <a:gdLst/>
            <a:ahLst/>
            <a:cxnLst/>
            <a:rect l="l" t="t" r="r" b="b"/>
            <a:pathLst>
              <a:path w="4052199" h="6858000">
                <a:moveTo>
                  <a:pt x="25603" y="0"/>
                </a:moveTo>
                <a:lnTo>
                  <a:pt x="4052199" y="0"/>
                </a:lnTo>
                <a:lnTo>
                  <a:pt x="4052199" y="6858000"/>
                </a:lnTo>
                <a:lnTo>
                  <a:pt x="28079" y="6858000"/>
                </a:lnTo>
                <a:lnTo>
                  <a:pt x="37459" y="6497135"/>
                </a:lnTo>
                <a:cubicBezTo>
                  <a:pt x="37586" y="6492050"/>
                  <a:pt x="38603" y="6487092"/>
                  <a:pt x="38603" y="6482007"/>
                </a:cubicBezTo>
                <a:cubicBezTo>
                  <a:pt x="47502" y="6367973"/>
                  <a:pt x="52587" y="6253939"/>
                  <a:pt x="18135" y="6142702"/>
                </a:cubicBezTo>
                <a:cubicBezTo>
                  <a:pt x="15084" y="6132214"/>
                  <a:pt x="13495" y="6121344"/>
                  <a:pt x="13432" y="6110411"/>
                </a:cubicBezTo>
                <a:cubicBezTo>
                  <a:pt x="11690" y="6013324"/>
                  <a:pt x="15936" y="5916236"/>
                  <a:pt x="26145" y="5819669"/>
                </a:cubicBezTo>
                <a:cubicBezTo>
                  <a:pt x="31229" y="5760555"/>
                  <a:pt x="26017" y="5700423"/>
                  <a:pt x="42926" y="5641690"/>
                </a:cubicBezTo>
                <a:cubicBezTo>
                  <a:pt x="50337" y="5612565"/>
                  <a:pt x="54595" y="5582728"/>
                  <a:pt x="55638" y="5552700"/>
                </a:cubicBezTo>
                <a:cubicBezTo>
                  <a:pt x="60087" y="5479983"/>
                  <a:pt x="38603" y="5411588"/>
                  <a:pt x="18263" y="5343066"/>
                </a:cubicBezTo>
                <a:cubicBezTo>
                  <a:pt x="7456" y="5306707"/>
                  <a:pt x="-5384" y="5269459"/>
                  <a:pt x="2372" y="5231320"/>
                </a:cubicBezTo>
                <a:cubicBezTo>
                  <a:pt x="16076" y="5173655"/>
                  <a:pt x="23920" y="5114744"/>
                  <a:pt x="25763" y="5055502"/>
                </a:cubicBezTo>
                <a:cubicBezTo>
                  <a:pt x="25635" y="5012660"/>
                  <a:pt x="15338" y="4970962"/>
                  <a:pt x="18898" y="4928374"/>
                </a:cubicBezTo>
                <a:cubicBezTo>
                  <a:pt x="27073" y="4845715"/>
                  <a:pt x="29157" y="4762561"/>
                  <a:pt x="25127" y="4679584"/>
                </a:cubicBezTo>
                <a:cubicBezTo>
                  <a:pt x="25077" y="4646429"/>
                  <a:pt x="28776" y="4613376"/>
                  <a:pt x="36187" y="4581060"/>
                </a:cubicBezTo>
                <a:cubicBezTo>
                  <a:pt x="45493" y="4524043"/>
                  <a:pt x="47464" y="4466060"/>
                  <a:pt x="42036" y="4408547"/>
                </a:cubicBezTo>
                <a:cubicBezTo>
                  <a:pt x="36060" y="4341932"/>
                  <a:pt x="18263" y="4276334"/>
                  <a:pt x="13685" y="4209719"/>
                </a:cubicBezTo>
                <a:cubicBezTo>
                  <a:pt x="6694" y="4099371"/>
                  <a:pt x="16610" y="3989024"/>
                  <a:pt x="26398" y="3879186"/>
                </a:cubicBezTo>
                <a:cubicBezTo>
                  <a:pt x="34026" y="3808731"/>
                  <a:pt x="36060" y="3737781"/>
                  <a:pt x="32501" y="3667009"/>
                </a:cubicBezTo>
                <a:cubicBezTo>
                  <a:pt x="28051" y="3610818"/>
                  <a:pt x="21059" y="3554755"/>
                  <a:pt x="19788" y="3498437"/>
                </a:cubicBezTo>
                <a:cubicBezTo>
                  <a:pt x="17627" y="3398006"/>
                  <a:pt x="18390" y="3297701"/>
                  <a:pt x="24237" y="3197143"/>
                </a:cubicBezTo>
                <a:cubicBezTo>
                  <a:pt x="27162" y="3146928"/>
                  <a:pt x="32119" y="3096966"/>
                  <a:pt x="34026" y="3046242"/>
                </a:cubicBezTo>
                <a:cubicBezTo>
                  <a:pt x="35933" y="2995518"/>
                  <a:pt x="40001" y="2944413"/>
                  <a:pt x="28433" y="2894578"/>
                </a:cubicBezTo>
                <a:cubicBezTo>
                  <a:pt x="8855" y="2810038"/>
                  <a:pt x="23220" y="2725879"/>
                  <a:pt x="27415" y="2641593"/>
                </a:cubicBezTo>
                <a:cubicBezTo>
                  <a:pt x="29958" y="2589217"/>
                  <a:pt x="45214" y="2535568"/>
                  <a:pt x="31738" y="2484717"/>
                </a:cubicBezTo>
                <a:cubicBezTo>
                  <a:pt x="10507" y="2405008"/>
                  <a:pt x="24492" y="2326951"/>
                  <a:pt x="31738" y="2248513"/>
                </a:cubicBezTo>
                <a:cubicBezTo>
                  <a:pt x="40218" y="2174283"/>
                  <a:pt x="38768" y="2099252"/>
                  <a:pt x="27415" y="2025403"/>
                </a:cubicBezTo>
                <a:cubicBezTo>
                  <a:pt x="12986" y="1952165"/>
                  <a:pt x="12986" y="1876803"/>
                  <a:pt x="27415" y="1803565"/>
                </a:cubicBezTo>
                <a:cubicBezTo>
                  <a:pt x="39276" y="1743102"/>
                  <a:pt x="40598" y="1681038"/>
                  <a:pt x="31356" y="1620119"/>
                </a:cubicBezTo>
                <a:cubicBezTo>
                  <a:pt x="25127" y="1576514"/>
                  <a:pt x="13940" y="1533163"/>
                  <a:pt x="12414" y="1489558"/>
                </a:cubicBezTo>
                <a:cubicBezTo>
                  <a:pt x="9262" y="1398420"/>
                  <a:pt x="11118" y="1307167"/>
                  <a:pt x="18008" y="1216233"/>
                </a:cubicBezTo>
                <a:cubicBezTo>
                  <a:pt x="26017" y="1112496"/>
                  <a:pt x="41400" y="1009268"/>
                  <a:pt x="30721" y="904896"/>
                </a:cubicBezTo>
                <a:cubicBezTo>
                  <a:pt x="27162" y="869046"/>
                  <a:pt x="19661" y="833323"/>
                  <a:pt x="18771" y="797346"/>
                </a:cubicBezTo>
                <a:cubicBezTo>
                  <a:pt x="17118" y="730095"/>
                  <a:pt x="16737" y="663607"/>
                  <a:pt x="20169" y="593941"/>
                </a:cubicBezTo>
                <a:cubicBezTo>
                  <a:pt x="23602" y="524274"/>
                  <a:pt x="38348" y="451938"/>
                  <a:pt x="28433" y="383798"/>
                </a:cubicBezTo>
                <a:cubicBezTo>
                  <a:pt x="18516" y="315657"/>
                  <a:pt x="24873" y="248406"/>
                  <a:pt x="31229" y="181410"/>
                </a:cubicBezTo>
                <a:cubicBezTo>
                  <a:pt x="34344" y="149565"/>
                  <a:pt x="36410" y="118069"/>
                  <a:pt x="35854" y="86700"/>
                </a:cubicBezTo>
                <a:close/>
              </a:path>
            </a:pathLst>
          </a:custGeom>
        </p:spPr>
      </p:pic>
      <p:pic>
        <p:nvPicPr>
          <p:cNvPr id="6" name="Picture 5">
            <a:extLst>
              <a:ext uri="{FF2B5EF4-FFF2-40B4-BE49-F238E27FC236}">
                <a16:creationId xmlns:a16="http://schemas.microsoft.com/office/drawing/2014/main" id="{D5CA3979-AB82-DFEB-6EE0-52674C125BF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187279" y="828"/>
            <a:ext cx="932717" cy="932717"/>
          </a:xfrm>
          <a:prstGeom prst="rect">
            <a:avLst/>
          </a:prstGeom>
        </p:spPr>
      </p:pic>
      <p:sp>
        <p:nvSpPr>
          <p:cNvPr id="4" name="TextBox 3">
            <a:extLst>
              <a:ext uri="{FF2B5EF4-FFF2-40B4-BE49-F238E27FC236}">
                <a16:creationId xmlns:a16="http://schemas.microsoft.com/office/drawing/2014/main" id="{668C835D-D1C7-5E90-CC67-B2707556C9BF}"/>
              </a:ext>
            </a:extLst>
          </p:cNvPr>
          <p:cNvSpPr txBox="1"/>
          <p:nvPr/>
        </p:nvSpPr>
        <p:spPr>
          <a:xfrm>
            <a:off x="6990476" y="6661195"/>
            <a:ext cx="5170932" cy="270119"/>
          </a:xfrm>
          <a:prstGeom prst="rect">
            <a:avLst/>
          </a:prstGeom>
        </p:spPr>
        <p:txBody>
          <a:bodyPr vert="horz" lIns="91440" tIns="45720" rIns="91440" bIns="45720" rtlCol="0">
            <a:normAutofit/>
          </a:bodyPr>
          <a:lstStyle/>
          <a:p>
            <a:pPr>
              <a:lnSpc>
                <a:spcPct val="90000"/>
              </a:lnSpc>
              <a:spcBef>
                <a:spcPts val="1000"/>
              </a:spcBef>
            </a:pPr>
            <a:r>
              <a:rPr lang="en-US" sz="1000"/>
              <a:t>Photo by Rydale Clothing on Unsplash</a:t>
            </a:r>
          </a:p>
        </p:txBody>
      </p:sp>
    </p:spTree>
    <p:extLst>
      <p:ext uri="{BB962C8B-B14F-4D97-AF65-F5344CB8AC3E}">
        <p14:creationId xmlns:p14="http://schemas.microsoft.com/office/powerpoint/2010/main" val="25165776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606E9A-8087-BFDC-356B-994C18F54BC9}"/>
            </a:ext>
          </a:extLst>
        </p:cNvPr>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459143B-BA5E-D419-3A2A-798C4C26E7C3}"/>
              </a:ext>
            </a:extLst>
          </p:cNvPr>
          <p:cNvPicPr>
            <a:picLocks noChangeAspect="1"/>
          </p:cNvPicPr>
          <p:nvPr/>
        </p:nvPicPr>
        <p:blipFill>
          <a:blip r:embed="rId3">
            <a:extLst>
              <a:ext uri="{28A0092B-C50C-407E-A947-70E740481C1C}">
                <a14:useLocalDpi xmlns:a14="http://schemas.microsoft.com/office/drawing/2010/main" val="0"/>
              </a:ext>
            </a:extLst>
          </a:blip>
          <a:srcRect l="20256" r="20256"/>
          <a:stretch/>
        </p:blipFill>
        <p:spPr>
          <a:xfrm>
            <a:off x="20" y="10"/>
            <a:ext cx="7252212" cy="6857990"/>
          </a:xfrm>
          <a:prstGeom prst="rect">
            <a:avLst/>
          </a:prstGeom>
        </p:spPr>
      </p:pic>
      <p:sp>
        <p:nvSpPr>
          <p:cNvPr id="33" name="Rectangle 32">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F28613-A1E9-572C-6DB6-7DA10D15636B}"/>
              </a:ext>
            </a:extLst>
          </p:cNvPr>
          <p:cNvSpPr>
            <a:spLocks noGrp="1"/>
          </p:cNvSpPr>
          <p:nvPr>
            <p:ph type="title"/>
          </p:nvPr>
        </p:nvSpPr>
        <p:spPr>
          <a:xfrm>
            <a:off x="5951551" y="3181841"/>
            <a:ext cx="2995142" cy="3692028"/>
          </a:xfrm>
          <a:noFill/>
        </p:spPr>
        <p:txBody>
          <a:bodyPr vert="horz" lIns="91440" tIns="45720" rIns="91440" bIns="45720" rtlCol="0" anchor="b">
            <a:normAutofit fontScale="90000"/>
          </a:bodyPr>
          <a:lstStyle/>
          <a:p>
            <a:pPr algn="l">
              <a:lnSpc>
                <a:spcPct val="100000"/>
              </a:lnSpc>
            </a:pPr>
            <a:r>
              <a:rPr lang="en-AU" sz="3600"/>
              <a:t>‘The Church is not a community of the perfect, but a community of disciples on a journey.’</a:t>
            </a:r>
            <a:br>
              <a:rPr lang="en-AU"/>
            </a:br>
            <a:br>
              <a:rPr lang="en-AU"/>
            </a:br>
            <a:r>
              <a:rPr lang="en-AU" sz="2200"/>
              <a:t>Pope Francis during the General Audience on April 13, 2016.</a:t>
            </a:r>
            <a:br>
              <a:rPr lang="en-AU"/>
            </a:br>
            <a:br>
              <a:rPr lang="en-US" sz="3500"/>
            </a:br>
            <a:endParaRPr lang="en-US" sz="2000"/>
          </a:p>
        </p:txBody>
      </p:sp>
      <p:pic>
        <p:nvPicPr>
          <p:cNvPr id="3" name="Picture 2">
            <a:extLst>
              <a:ext uri="{FF2B5EF4-FFF2-40B4-BE49-F238E27FC236}">
                <a16:creationId xmlns:a16="http://schemas.microsoft.com/office/drawing/2014/main" id="{D0B1300E-ABE8-BCB4-A5EA-48C93AACEFE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13084" y="5813474"/>
            <a:ext cx="912165" cy="912165"/>
          </a:xfrm>
          <a:prstGeom prst="rect">
            <a:avLst/>
          </a:prstGeom>
        </p:spPr>
      </p:pic>
    </p:spTree>
    <p:extLst>
      <p:ext uri="{BB962C8B-B14F-4D97-AF65-F5344CB8AC3E}">
        <p14:creationId xmlns:p14="http://schemas.microsoft.com/office/powerpoint/2010/main" val="2041286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33E43C-D54A-01B8-6B16-24E2E20C7F8F}"/>
              </a:ext>
            </a:extLst>
          </p:cNvPr>
          <p:cNvPicPr>
            <a:picLocks noChangeAspect="1"/>
          </p:cNvPicPr>
          <p:nvPr/>
        </p:nvPicPr>
        <p:blipFill>
          <a:blip r:embed="rId2"/>
          <a:srcRect l="12500" r="12500"/>
          <a:stretch>
            <a:fillRect/>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85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58468B-F6A8-71E2-8D22-B21B96F7FABD}"/>
              </a:ext>
            </a:extLst>
          </p:cNvPr>
          <p:cNvSpPr>
            <a:spLocks noGrp="1"/>
          </p:cNvSpPr>
          <p:nvPr>
            <p:ph type="title"/>
          </p:nvPr>
        </p:nvSpPr>
        <p:spPr>
          <a:xfrm>
            <a:off x="392906" y="425950"/>
            <a:ext cx="8408194" cy="744836"/>
          </a:xfrm>
        </p:spPr>
        <p:txBody>
          <a:bodyPr vert="horz" lIns="91440" tIns="45720" rIns="91440" bIns="45720" rtlCol="0" anchor="ctr">
            <a:normAutofit/>
          </a:bodyPr>
          <a:lstStyle/>
          <a:p>
            <a:pPr>
              <a:lnSpc>
                <a:spcPct val="90000"/>
              </a:lnSpc>
            </a:pPr>
            <a:r>
              <a:rPr lang="en-US" sz="2400">
                <a:solidFill>
                  <a:schemeClr val="tx1">
                    <a:lumMod val="85000"/>
                    <a:lumOff val="15000"/>
                  </a:schemeClr>
                </a:solidFill>
              </a:rPr>
              <a:t>What is a parishioner and what does it mean to me personally?</a:t>
            </a: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35069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124356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D32DA6A-0489-48DA-17B7-7A39BFFB3C4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5836144"/>
            <a:ext cx="932717" cy="932717"/>
          </a:xfrm>
          <a:prstGeom prst="rect">
            <a:avLst/>
          </a:prstGeom>
        </p:spPr>
      </p:pic>
      <p:sp>
        <p:nvSpPr>
          <p:cNvPr id="8" name="TextBox 7">
            <a:extLst>
              <a:ext uri="{FF2B5EF4-FFF2-40B4-BE49-F238E27FC236}">
                <a16:creationId xmlns:a16="http://schemas.microsoft.com/office/drawing/2014/main" id="{814D40C0-419A-990A-48B3-2BC1BF2908C4}"/>
              </a:ext>
            </a:extLst>
          </p:cNvPr>
          <p:cNvSpPr txBox="1"/>
          <p:nvPr/>
        </p:nvSpPr>
        <p:spPr>
          <a:xfrm>
            <a:off x="7670129" y="6429148"/>
            <a:ext cx="1521995" cy="369332"/>
          </a:xfrm>
          <a:prstGeom prst="rect">
            <a:avLst/>
          </a:prstGeom>
          <a:noFill/>
        </p:spPr>
        <p:txBody>
          <a:bodyPr wrap="square">
            <a:spAutoFit/>
          </a:bodyPr>
          <a:lstStyle/>
          <a:p>
            <a:pPr marL="0" marR="0" indent="0" algn="l">
              <a:lnSpc>
                <a:spcPct val="100000"/>
              </a:lnSpc>
              <a:buNone/>
            </a:pPr>
            <a:r>
              <a:rPr lang="en-AU" sz="1800" b="1" i="0" spc="-150" err="1">
                <a:solidFill>
                  <a:schemeClr val="tx1"/>
                </a:solidFill>
                <a:effectLst/>
                <a:latin typeface="+mn-lt"/>
              </a:rPr>
              <a:t>cottonbro</a:t>
            </a:r>
            <a:r>
              <a:rPr lang="en-AU" sz="1800" b="1" i="0" spc="-150">
                <a:solidFill>
                  <a:schemeClr val="tx1"/>
                </a:solidFill>
                <a:effectLst/>
                <a:latin typeface="+mn-lt"/>
              </a:rPr>
              <a:t> studio</a:t>
            </a:r>
            <a:endParaRPr lang="en-AU" sz="2400" b="1" i="0" spc="-150">
              <a:solidFill>
                <a:srgbClr val="191919"/>
              </a:solidFill>
              <a:effectLst/>
              <a:latin typeface="Canva Sans"/>
            </a:endParaRPr>
          </a:p>
        </p:txBody>
      </p:sp>
    </p:spTree>
    <p:extLst>
      <p:ext uri="{BB962C8B-B14F-4D97-AF65-F5344CB8AC3E}">
        <p14:creationId xmlns:p14="http://schemas.microsoft.com/office/powerpoint/2010/main" val="3965612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21C0B635-7DF9-32BB-EF2A-156085122C2D}"/>
              </a:ext>
            </a:extLst>
          </p:cNvPr>
          <p:cNvPicPr>
            <a:picLocks noChangeAspect="1"/>
          </p:cNvPicPr>
          <p:nvPr/>
        </p:nvPicPr>
        <p:blipFill>
          <a:blip r:embed="rId2">
            <a:extLst>
              <a:ext uri="{28A0092B-C50C-407E-A947-70E740481C1C}">
                <a14:useLocalDpi xmlns:a14="http://schemas.microsoft.com/office/drawing/2010/main" val="0"/>
              </a:ext>
            </a:extLst>
          </a:blip>
          <a:srcRect l="9590" t="9091" r="10714" b="1"/>
          <a:stretch>
            <a:fillRect/>
          </a:stretch>
        </p:blipFill>
        <p:spPr>
          <a:xfrm>
            <a:off x="20" y="10"/>
            <a:ext cx="9143980" cy="6857990"/>
          </a:xfrm>
          <a:prstGeom prst="rect">
            <a:avLst/>
          </a:prstGeom>
        </p:spPr>
      </p:pic>
      <p:sp>
        <p:nvSpPr>
          <p:cNvPr id="18" name="Rectangle 17">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275865" y="-511"/>
            <a:ext cx="4592270" cy="9144001"/>
          </a:xfrm>
          <a:prstGeom prst="rect">
            <a:avLst/>
          </a:prstGeom>
          <a:gradFill>
            <a:gsLst>
              <a:gs pos="35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5039"/>
            <a:ext cx="7339422"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ABE9DDA-1A52-05CA-6E0D-2ECC48873289}"/>
              </a:ext>
            </a:extLst>
          </p:cNvPr>
          <p:cNvSpPr txBox="1"/>
          <p:nvPr/>
        </p:nvSpPr>
        <p:spPr>
          <a:xfrm>
            <a:off x="7892716" y="6557208"/>
            <a:ext cx="1397335" cy="249515"/>
          </a:xfrm>
          <a:prstGeom prst="rect">
            <a:avLst/>
          </a:prstGeom>
        </p:spPr>
        <p:txBody>
          <a:bodyPr vert="horz" lIns="91440" tIns="45720" rIns="91440" bIns="45720" rtlCol="0" anchor="ctr">
            <a:normAutofit/>
          </a:bodyPr>
          <a:lstStyle/>
          <a:p>
            <a:pPr marR="0">
              <a:lnSpc>
                <a:spcPct val="90000"/>
              </a:lnSpc>
              <a:spcBef>
                <a:spcPts val="1000"/>
              </a:spcBef>
            </a:pPr>
            <a:r>
              <a:rPr lang="en-US" sz="1000" b="0" i="0" u="none" strike="noStrike" spc="-90" err="1">
                <a:solidFill>
                  <a:schemeClr val="bg1"/>
                </a:solidFill>
                <a:effectLst/>
              </a:rPr>
              <a:t>Comunidade</a:t>
            </a:r>
            <a:r>
              <a:rPr lang="en-US" sz="1000" b="0" i="0" u="none" strike="noStrike" spc="-90">
                <a:solidFill>
                  <a:schemeClr val="bg1"/>
                </a:solidFill>
                <a:effectLst/>
              </a:rPr>
              <a:t> </a:t>
            </a:r>
            <a:r>
              <a:rPr lang="en-US" sz="1000" b="0" i="0" u="none" strike="noStrike" spc="-90" err="1">
                <a:solidFill>
                  <a:schemeClr val="bg1"/>
                </a:solidFill>
                <a:effectLst/>
              </a:rPr>
              <a:t>Javé</a:t>
            </a:r>
            <a:r>
              <a:rPr lang="en-US" sz="1000" b="0" i="0" u="none" strike="noStrike" spc="-90">
                <a:solidFill>
                  <a:schemeClr val="bg1"/>
                </a:solidFill>
                <a:effectLst/>
              </a:rPr>
              <a:t> Nissi</a:t>
            </a:r>
            <a:endParaRPr lang="en-US" sz="1000" b="0" i="0" u="none" strike="noStrike" spc="-90">
              <a:solidFill>
                <a:schemeClr val="bg1"/>
              </a:solidFill>
              <a:effectLst/>
              <a:hlinkClick r:id="rId3"/>
            </a:endParaRPr>
          </a:p>
        </p:txBody>
      </p:sp>
      <p:sp>
        <p:nvSpPr>
          <p:cNvPr id="2" name="Title 1">
            <a:extLst>
              <a:ext uri="{FF2B5EF4-FFF2-40B4-BE49-F238E27FC236}">
                <a16:creationId xmlns:a16="http://schemas.microsoft.com/office/drawing/2014/main" id="{6B36BAC0-36FD-91FD-5A45-254D94F16EF2}"/>
              </a:ext>
            </a:extLst>
          </p:cNvPr>
          <p:cNvSpPr>
            <a:spLocks noGrp="1"/>
          </p:cNvSpPr>
          <p:nvPr>
            <p:ph type="title"/>
          </p:nvPr>
        </p:nvSpPr>
        <p:spPr>
          <a:xfrm>
            <a:off x="303414" y="5450307"/>
            <a:ext cx="6808922" cy="883465"/>
          </a:xfrm>
        </p:spPr>
        <p:txBody>
          <a:bodyPr vert="horz" lIns="91440" tIns="45720" rIns="91440" bIns="45720" rtlCol="0" anchor="b">
            <a:normAutofit fontScale="90000"/>
          </a:bodyPr>
          <a:lstStyle/>
          <a:p>
            <a:pPr algn="l">
              <a:lnSpc>
                <a:spcPct val="90000"/>
              </a:lnSpc>
            </a:pPr>
            <a:br>
              <a:rPr lang="en-US" sz="1900">
                <a:solidFill>
                  <a:schemeClr val="bg1"/>
                </a:solidFill>
              </a:rPr>
            </a:br>
            <a:br>
              <a:rPr lang="en-US" sz="1900">
                <a:solidFill>
                  <a:schemeClr val="bg1"/>
                </a:solidFill>
              </a:rPr>
            </a:br>
            <a:br>
              <a:rPr lang="en-US" sz="1900">
                <a:solidFill>
                  <a:schemeClr val="bg1"/>
                </a:solidFill>
              </a:rPr>
            </a:br>
            <a:br>
              <a:rPr lang="en-US" sz="1900">
                <a:solidFill>
                  <a:schemeClr val="bg1"/>
                </a:solidFill>
              </a:rPr>
            </a:br>
            <a:r>
              <a:rPr lang="en-US" sz="1900">
                <a:solidFill>
                  <a:schemeClr val="bg1"/>
                </a:solidFill>
              </a:rPr>
              <a:t>A parish is at its best when it becomes a communion of communities: a people gathered in peace, strengthened by charity, and made one in the love of Christ.</a:t>
            </a:r>
          </a:p>
        </p:txBody>
      </p:sp>
      <p:pic>
        <p:nvPicPr>
          <p:cNvPr id="12" name="Picture 11">
            <a:extLst>
              <a:ext uri="{FF2B5EF4-FFF2-40B4-BE49-F238E27FC236}">
                <a16:creationId xmlns:a16="http://schemas.microsoft.com/office/drawing/2014/main" id="{3A8669BC-4AE3-BB0F-2309-DD6BFE81A02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187279" y="828"/>
            <a:ext cx="932717" cy="932717"/>
          </a:xfrm>
          <a:prstGeom prst="rect">
            <a:avLst/>
          </a:prstGeom>
        </p:spPr>
      </p:pic>
    </p:spTree>
    <p:extLst>
      <p:ext uri="{BB962C8B-B14F-4D97-AF65-F5344CB8AC3E}">
        <p14:creationId xmlns:p14="http://schemas.microsoft.com/office/powerpoint/2010/main" val="30249771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2BD72-EBBB-40E3-9CFA-CFF145532ED9}"/>
              </a:ext>
            </a:extLst>
          </p:cNvPr>
          <p:cNvSpPr>
            <a:spLocks noGrp="1"/>
          </p:cNvSpPr>
          <p:nvPr>
            <p:ph type="title"/>
          </p:nvPr>
        </p:nvSpPr>
        <p:spPr>
          <a:xfrm>
            <a:off x="457200" y="457067"/>
            <a:ext cx="8229600" cy="457199"/>
          </a:xfrm>
        </p:spPr>
        <p:txBody>
          <a:bodyPr>
            <a:normAutofit fontScale="90000"/>
          </a:bodyPr>
          <a:lstStyle/>
          <a:p>
            <a:pPr algn="l"/>
            <a:r>
              <a:rPr lang="en-AU" sz="2200" u="sng"/>
              <a:t>Image and Quote References</a:t>
            </a:r>
            <a:br>
              <a:rPr lang="en-AU" u="sng"/>
            </a:br>
            <a:endParaRPr lang="en-AU" u="sng"/>
          </a:p>
        </p:txBody>
      </p:sp>
      <p:sp>
        <p:nvSpPr>
          <p:cNvPr id="3" name="Content Placeholder 2">
            <a:extLst>
              <a:ext uri="{FF2B5EF4-FFF2-40B4-BE49-F238E27FC236}">
                <a16:creationId xmlns:a16="http://schemas.microsoft.com/office/drawing/2014/main" id="{44C98394-9317-ADFD-5E87-5429B0E6CA48}"/>
              </a:ext>
            </a:extLst>
          </p:cNvPr>
          <p:cNvSpPr>
            <a:spLocks noGrp="1"/>
          </p:cNvSpPr>
          <p:nvPr>
            <p:ph idx="1"/>
          </p:nvPr>
        </p:nvSpPr>
        <p:spPr>
          <a:xfrm>
            <a:off x="457200" y="748237"/>
            <a:ext cx="8229600" cy="5582466"/>
          </a:xfrm>
        </p:spPr>
        <p:txBody>
          <a:bodyPr vert="horz" lIns="91440" tIns="45720" rIns="91440" bIns="45720" rtlCol="0" anchor="t">
            <a:normAutofit fontScale="40000" lnSpcReduction="20000"/>
          </a:bodyPr>
          <a:lstStyle/>
          <a:p>
            <a:pPr marL="0" indent="0">
              <a:buNone/>
            </a:pPr>
            <a:r>
              <a:rPr lang="en-AU" dirty="0"/>
              <a:t>Slide one: </a:t>
            </a:r>
          </a:p>
          <a:p>
            <a:pPr marL="0" indent="-457200">
              <a:buNone/>
            </a:pPr>
            <a:r>
              <a:rPr lang="en-AU" i="1" dirty="0"/>
              <a:t>Pastoral Constitution on the Church in the Modern Word-Gaudium et Spes</a:t>
            </a:r>
            <a:r>
              <a:rPr lang="en-AU" dirty="0"/>
              <a:t>. (n.d.). Retrieved 4 September 2026, from </a:t>
            </a:r>
            <a:r>
              <a:rPr lang="en-AU" dirty="0">
                <a:hlinkClick r:id="rId2"/>
              </a:rPr>
              <a:t>https://www.vatican.va/archive/hist_councils/ii_vatican_council/documents/vat-ii_cons_19651207_gaudium-et-spes_en.html</a:t>
            </a:r>
            <a:endParaRPr lang="en-AU" dirty="0"/>
          </a:p>
          <a:p>
            <a:pPr marL="0" indent="-457200">
              <a:buNone/>
            </a:pPr>
            <a:endParaRPr lang="en-AU" dirty="0"/>
          </a:p>
          <a:p>
            <a:pPr marL="0" indent="-457200">
              <a:buNone/>
            </a:pPr>
            <a:r>
              <a:rPr lang="en-AU" dirty="0" err="1"/>
              <a:t>Unsplash</a:t>
            </a:r>
            <a:r>
              <a:rPr lang="en-AU" dirty="0"/>
              <a:t>. (2021, March 15). Photo by Erik Mclean on </a:t>
            </a:r>
            <a:r>
              <a:rPr lang="en-AU" dirty="0" err="1"/>
              <a:t>Unsplash</a:t>
            </a:r>
            <a:r>
              <a:rPr lang="en-AU" dirty="0"/>
              <a:t>. </a:t>
            </a:r>
            <a:r>
              <a:rPr lang="en-AU" dirty="0">
                <a:hlinkClick r:id="rId3"/>
              </a:rPr>
              <a:t>https://unsplash.com/photos/yellow-and-black-no-smoking-sign-9R4KTUjsY2M</a:t>
            </a:r>
            <a:endParaRPr lang="en-AU" dirty="0"/>
          </a:p>
          <a:p>
            <a:pPr marL="0" indent="-457200">
              <a:buNone/>
            </a:pPr>
            <a:endParaRPr lang="en-AU" dirty="0"/>
          </a:p>
          <a:p>
            <a:pPr marL="0" indent="0">
              <a:buNone/>
            </a:pPr>
            <a:r>
              <a:rPr lang="en-AU" dirty="0"/>
              <a:t>Slide two:</a:t>
            </a:r>
            <a:endParaRPr lang="en-AU" dirty="0">
              <a:ea typeface="Calibri"/>
              <a:cs typeface="Calibri"/>
            </a:endParaRPr>
          </a:p>
          <a:p>
            <a:pPr marL="0" indent="0">
              <a:buNone/>
            </a:pPr>
            <a:r>
              <a:rPr lang="en-AU" i="1" dirty="0"/>
              <a:t>General Audience of 29 May 2024—Cycle of Catechesis. The Spirit and the Bride. The Holy Spirit guides. The people of God towards Jesus our hope. 1. The Spirit of God was hovering over the waters</a:t>
            </a:r>
            <a:r>
              <a:rPr lang="en-AU" dirty="0"/>
              <a:t>. (n.d.). Retrieved 4 September 2026, from </a:t>
            </a:r>
            <a:r>
              <a:rPr lang="en-AU" dirty="0">
                <a:hlinkClick r:id="rId4"/>
              </a:rPr>
              <a:t>https://www.vatican.va/content/francesco/en/audiences/2024/documents/20240529-udienza-generale.html</a:t>
            </a:r>
            <a:endParaRPr lang="en-AU" dirty="0"/>
          </a:p>
          <a:p>
            <a:pPr marL="0" indent="0">
              <a:buNone/>
            </a:pPr>
            <a:endParaRPr lang="en-AU" dirty="0"/>
          </a:p>
          <a:p>
            <a:pPr marL="0" indent="0">
              <a:buNone/>
            </a:pPr>
            <a:r>
              <a:rPr lang="en-AU" dirty="0" err="1"/>
              <a:t>Unsplash</a:t>
            </a:r>
            <a:r>
              <a:rPr lang="en-AU" dirty="0"/>
              <a:t>. (2024, May 22). Photo by </a:t>
            </a:r>
            <a:r>
              <a:rPr lang="en-AU" dirty="0" err="1"/>
              <a:t>Rydale</a:t>
            </a:r>
            <a:r>
              <a:rPr lang="en-AU" dirty="0"/>
              <a:t> Clothing on </a:t>
            </a:r>
            <a:r>
              <a:rPr lang="en-AU" dirty="0" err="1"/>
              <a:t>Unsplash</a:t>
            </a:r>
            <a:r>
              <a:rPr lang="en-AU" dirty="0"/>
              <a:t>. </a:t>
            </a:r>
            <a:r>
              <a:rPr lang="en-AU" dirty="0">
                <a:hlinkClick r:id="rId5"/>
              </a:rPr>
              <a:t>https://unsplash.com/photos/a-black-dog-sitting-on-the-side-of-a-dirt-road-gUrqe-GoSVU</a:t>
            </a:r>
            <a:endParaRPr lang="en-AU" dirty="0"/>
          </a:p>
          <a:p>
            <a:pPr marL="0" indent="0">
              <a:buNone/>
            </a:pPr>
            <a:endParaRPr lang="en-AU" dirty="0"/>
          </a:p>
          <a:p>
            <a:pPr marL="0" indent="0">
              <a:buNone/>
            </a:pPr>
            <a:r>
              <a:rPr lang="en-AU" dirty="0"/>
              <a:t>Slide three:</a:t>
            </a:r>
            <a:endParaRPr lang="en-AU" dirty="0">
              <a:ea typeface="Calibri"/>
              <a:cs typeface="Calibri"/>
            </a:endParaRPr>
          </a:p>
          <a:p>
            <a:pPr marL="0" indent="0">
              <a:buNone/>
            </a:pPr>
            <a:r>
              <a:rPr lang="en-AU" i="1" dirty="0"/>
              <a:t>General audience: There is no saint without a past, nor sinner without a future</a:t>
            </a:r>
            <a:r>
              <a:rPr lang="en-AU" dirty="0"/>
              <a:t>. (n.d.). Retrieved 4 September 2026, from </a:t>
            </a:r>
            <a:r>
              <a:rPr lang="en-AU" dirty="0">
                <a:hlinkClick r:id="rId6"/>
              </a:rPr>
              <a:t>https://press.vatican.va/content/salastampa/en/bollettino/pubblico/2016/04/13/160413a.html</a:t>
            </a:r>
            <a:endParaRPr lang="en-AU" dirty="0"/>
          </a:p>
          <a:p>
            <a:pPr marL="0" indent="0">
              <a:buNone/>
            </a:pPr>
            <a:endParaRPr lang="en-AU" dirty="0"/>
          </a:p>
          <a:p>
            <a:pPr marL="0" indent="0">
              <a:buNone/>
            </a:pPr>
            <a:r>
              <a:rPr lang="en-AU" dirty="0"/>
              <a:t>Best Journey Photos. (n.d.). Retrieved 4 September 2026, from https://www.pexels.com/search/journey/</a:t>
            </a:r>
            <a:endParaRPr lang="en-AU" dirty="0">
              <a:ea typeface="Calibri"/>
              <a:cs typeface="Calibri"/>
            </a:endParaRPr>
          </a:p>
          <a:p>
            <a:pPr marL="0" indent="0">
              <a:buNone/>
            </a:pPr>
            <a:endParaRPr lang="en-AU" dirty="0"/>
          </a:p>
          <a:p>
            <a:pPr marL="0" indent="0">
              <a:buNone/>
            </a:pPr>
            <a:r>
              <a:rPr lang="en-AU" dirty="0"/>
              <a:t>Slide four:</a:t>
            </a:r>
            <a:endParaRPr lang="en-AU" dirty="0">
              <a:ea typeface="Calibri"/>
              <a:cs typeface="Calibri"/>
            </a:endParaRPr>
          </a:p>
          <a:p>
            <a:pPr marL="0" indent="0">
              <a:buNone/>
            </a:pPr>
            <a:r>
              <a:rPr lang="en-AU" i="1"/>
              <a:t>The </a:t>
            </a:r>
            <a:r>
              <a:rPr lang="en-AU" i="1" dirty="0"/>
              <a:t>Record – St Simon Peter Parish, Ocean Reef</a:t>
            </a:r>
            <a:endParaRPr lang="en-AU" i="1" dirty="0">
              <a:ea typeface="Calibri"/>
              <a:cs typeface="Calibri"/>
            </a:endParaRPr>
          </a:p>
          <a:p>
            <a:pPr marL="0" indent="0">
              <a:buNone/>
            </a:pPr>
            <a:endParaRPr lang="en-AU" dirty="0"/>
          </a:p>
          <a:p>
            <a:pPr marL="0" indent="0">
              <a:buNone/>
            </a:pPr>
            <a:r>
              <a:rPr lang="en-AU" dirty="0"/>
              <a:t>Slide six:</a:t>
            </a:r>
            <a:endParaRPr lang="en-AU" dirty="0">
              <a:ea typeface="Calibri"/>
              <a:cs typeface="Calibri"/>
            </a:endParaRPr>
          </a:p>
          <a:p>
            <a:pPr marL="0" indent="0">
              <a:buNone/>
            </a:pPr>
            <a:r>
              <a:rPr lang="en-AU" i="1" dirty="0"/>
              <a:t>Best Communion Of Communities Photos</a:t>
            </a:r>
            <a:r>
              <a:rPr lang="en-AU" dirty="0"/>
              <a:t>. (n.d.). Retrieved 4 September 2026, from </a:t>
            </a:r>
            <a:r>
              <a:rPr lang="en-AU" dirty="0">
                <a:hlinkClick r:id="rId7"/>
              </a:rPr>
              <a:t>https://www.pexels.com/search/communion%20of%20communities/</a:t>
            </a:r>
            <a:endParaRPr lang="en-AU" dirty="0"/>
          </a:p>
          <a:p>
            <a:pPr marL="0" indent="0">
              <a:buNone/>
            </a:pPr>
            <a:endParaRPr lang="en-AU" dirty="0"/>
          </a:p>
          <a:p>
            <a:pPr marL="0" indent="0">
              <a:buNone/>
            </a:pPr>
            <a:endParaRPr lang="en-AU" dirty="0"/>
          </a:p>
          <a:p>
            <a:pPr marL="0" indent="0">
              <a:buNone/>
            </a:pPr>
            <a:endParaRPr lang="en-AU" dirty="0"/>
          </a:p>
          <a:p>
            <a:pPr marL="0" indent="0">
              <a:buNone/>
            </a:pPr>
            <a:endParaRPr lang="en-AU" dirty="0"/>
          </a:p>
          <a:p>
            <a:pPr marL="0" indent="0">
              <a:buNone/>
            </a:pPr>
            <a:endParaRPr lang="en-AU" dirty="0"/>
          </a:p>
          <a:p>
            <a:pPr marL="0" indent="0">
              <a:buNone/>
            </a:pPr>
            <a:endParaRPr lang="en-AU" dirty="0"/>
          </a:p>
        </p:txBody>
      </p:sp>
    </p:spTree>
    <p:extLst>
      <p:ext uri="{BB962C8B-B14F-4D97-AF65-F5344CB8AC3E}">
        <p14:creationId xmlns:p14="http://schemas.microsoft.com/office/powerpoint/2010/main" val="2424372115"/>
      </p:ext>
    </p:extLst>
  </p:cSld>
  <p:clrMapOvr>
    <a:masterClrMapping/>
  </p:clrMapOvr>
</p:sld>
</file>

<file path=ppt/theme/theme1.xml><?xml version="1.0" encoding="utf-8"?>
<a:theme xmlns:a="http://schemas.openxmlformats.org/drawingml/2006/main" name="Default Theme">
  <a:themeElements>
    <a:clrScheme name="Custom 4">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Default Theme</Template>
  <TotalTime>0</TotalTime>
  <Words>482</Words>
  <Application>Microsoft Office PowerPoint</Application>
  <PresentationFormat>On-screen Show (4:3)</PresentationFormat>
  <Paragraphs>35</Paragraphs>
  <Slides>6</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Aptos</vt:lpstr>
      <vt:lpstr>Arial</vt:lpstr>
      <vt:lpstr>Calibri</vt:lpstr>
      <vt:lpstr>Canva Sans</vt:lpstr>
      <vt:lpstr>Default Theme</vt:lpstr>
      <vt:lpstr>‘For theirs is a community composed of people.  United in Christ, they are led by the Holy Spirit in their journey to the Kingdom of their Father…’  Gaudium et Spes. </vt:lpstr>
      <vt:lpstr>‘The Holy Spirit guides God’s people towards Jesus our hope.’  General Audience of 29 May 2024</vt:lpstr>
      <vt:lpstr>‘The Church is not a community of the perfect, but a community of disciples on a journey.’  Pope Francis during the General Audience on April 13, 2016.  </vt:lpstr>
      <vt:lpstr>What is a parishioner and what does it mean to me personally?</vt:lpstr>
      <vt:lpstr>    A parish is at its best when it becomes a communion of communities: a people gathered in peace, strengthened by charity, and made one in the love of Christ.</vt:lpstr>
      <vt:lpstr>Image and Quote 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 Mazzarolo</dc:creator>
  <cp:lastModifiedBy>Marcelle Batticci</cp:lastModifiedBy>
  <cp:revision>59</cp:revision>
  <dcterms:created xsi:type="dcterms:W3CDTF">2025-12-20T03:56:23Z</dcterms:created>
  <dcterms:modified xsi:type="dcterms:W3CDTF">2026-09-16T05:17:32Z</dcterms:modified>
</cp:coreProperties>
</file>